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Default Extension="tiff" ContentType="image/tiff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416" r:id="rId2"/>
    <p:sldId id="523" r:id="rId3"/>
    <p:sldId id="482" r:id="rId4"/>
    <p:sldId id="430" r:id="rId5"/>
    <p:sldId id="543" r:id="rId6"/>
    <p:sldId id="472" r:id="rId7"/>
    <p:sldId id="618" r:id="rId8"/>
    <p:sldId id="546" r:id="rId9"/>
    <p:sldId id="480" r:id="rId10"/>
    <p:sldId id="547" r:id="rId11"/>
    <p:sldId id="619" r:id="rId12"/>
    <p:sldId id="575" r:id="rId13"/>
    <p:sldId id="599" r:id="rId14"/>
    <p:sldId id="551" r:id="rId15"/>
    <p:sldId id="552" r:id="rId16"/>
    <p:sldId id="550" r:id="rId17"/>
    <p:sldId id="558" r:id="rId18"/>
    <p:sldId id="549" r:id="rId19"/>
    <p:sldId id="476" r:id="rId20"/>
    <p:sldId id="559" r:id="rId21"/>
    <p:sldId id="560" r:id="rId22"/>
    <p:sldId id="620" r:id="rId23"/>
    <p:sldId id="621" r:id="rId24"/>
    <p:sldId id="561" r:id="rId25"/>
    <p:sldId id="485" r:id="rId26"/>
    <p:sldId id="486" r:id="rId27"/>
    <p:sldId id="487" r:id="rId28"/>
    <p:sldId id="488" r:id="rId29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FF"/>
    <a:srgbClr val="BBC0C4"/>
    <a:srgbClr val="FEFEFE"/>
    <a:srgbClr val="ACB3A1"/>
    <a:srgbClr val="969696"/>
    <a:srgbClr val="26182F"/>
    <a:srgbClr val="84AEE1"/>
    <a:srgbClr val="FF7124"/>
    <a:srgbClr val="EF7509"/>
    <a:srgbClr val="8CC5B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26" autoAdjust="0"/>
    <p:restoredTop sz="94660" autoAdjust="0"/>
  </p:normalViewPr>
  <p:slideViewPr>
    <p:cSldViewPr snapToGrid="0">
      <p:cViewPr>
        <p:scale>
          <a:sx n="66" d="100"/>
          <a:sy n="66" d="100"/>
        </p:scale>
        <p:origin x="-786" y="-594"/>
      </p:cViewPr>
      <p:guideLst>
        <p:guide orient="horz" pos="2136"/>
        <p:guide pos="39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emf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14.tiff"/><Relationship Id="rId5" Type="http://schemas.openxmlformats.org/officeDocument/2006/relationships/image" Target="../media/image13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tiff"/><Relationship Id="rId3" Type="http://schemas.openxmlformats.org/officeDocument/2006/relationships/tags" Target="../tags/tag12.xml"/><Relationship Id="rId7" Type="http://schemas.openxmlformats.org/officeDocument/2006/relationships/image" Target="../media/image13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5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tiff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7.tiff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19.tiff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tiff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tiff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tiff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19.tiff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15.xml"/><Relationship Id="rId7" Type="http://schemas.openxmlformats.org/officeDocument/2006/relationships/image" Target="../media/image24.tiff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23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8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5.png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Relationship Id="rId14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tags" Target="../tags/tag18.xml"/><Relationship Id="rId7" Type="http://schemas.openxmlformats.org/officeDocument/2006/relationships/image" Target="../media/image1.jpeg"/><Relationship Id="rId12" Type="http://schemas.openxmlformats.org/officeDocument/2006/relationships/image" Target="../media/image39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38.png"/><Relationship Id="rId5" Type="http://schemas.openxmlformats.org/officeDocument/2006/relationships/tags" Target="../tags/tag20.xml"/><Relationship Id="rId10" Type="http://schemas.openxmlformats.org/officeDocument/2006/relationships/image" Target="../media/image42.jpeg"/><Relationship Id="rId4" Type="http://schemas.openxmlformats.org/officeDocument/2006/relationships/tags" Target="../tags/tag19.xml"/><Relationship Id="rId9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.jpeg"/><Relationship Id="rId7" Type="http://schemas.openxmlformats.org/officeDocument/2006/relationships/image" Target="../media/image10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.jpeg"/><Relationship Id="rId7" Type="http://schemas.openxmlformats.org/officeDocument/2006/relationships/image" Target="../media/image9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8.png"/><Relationship Id="rId5" Type="http://schemas.openxmlformats.org/officeDocument/2006/relationships/image" Target="../media/image10.tiff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9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8.png"/><Relationship Id="rId5" Type="http://schemas.openxmlformats.org/officeDocument/2006/relationships/image" Target="../media/image10.tiff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4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13.png"/><Relationship Id="rId5" Type="http://schemas.openxmlformats.org/officeDocument/2006/relationships/image" Target="../media/image5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14.tiff"/><Relationship Id="rId5" Type="http://schemas.openxmlformats.org/officeDocument/2006/relationships/image" Target="../media/image13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人教版五年级下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485672" y="1687399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zh-CN" alt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4   约  分</a:t>
            </a:r>
            <a:endParaRPr sz="6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05" y="173355"/>
            <a:ext cx="4446905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分数的意义和性质</a:t>
            </a:r>
          </a:p>
        </p:txBody>
      </p:sp>
      <p:sp>
        <p:nvSpPr>
          <p:cNvPr id="15" name="标题 3"/>
          <p:cNvSpPr>
            <a:spLocks noGrp="1"/>
          </p:cNvSpPr>
          <p:nvPr/>
        </p:nvSpPr>
        <p:spPr>
          <a:xfrm>
            <a:off x="1561872" y="3710509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sz="4000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第1课时  最大公因数</a:t>
            </a:r>
            <a:endParaRPr sz="4000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47" name="AutoShape 27"/>
          <p:cNvSpPr>
            <a:spLocks noChangeArrowheads="1"/>
          </p:cNvSpPr>
          <p:nvPr/>
        </p:nvSpPr>
        <p:spPr bwMode="auto">
          <a:xfrm>
            <a:off x="998220" y="1280795"/>
            <a:ext cx="829945" cy="494030"/>
          </a:xfrm>
          <a:prstGeom prst="wedgeRoundRectCallout">
            <a:avLst>
              <a:gd name="adj1" fmla="val -48530"/>
              <a:gd name="adj2" fmla="val -24603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例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2</a:t>
            </a:r>
          </a:p>
        </p:txBody>
      </p:sp>
      <p:sp>
        <p:nvSpPr>
          <p:cNvPr id="11266" name="Rectangle 7"/>
          <p:cNvSpPr>
            <a:spLocks noChangeArrowheads="1"/>
          </p:cNvSpPr>
          <p:nvPr/>
        </p:nvSpPr>
        <p:spPr bwMode="auto">
          <a:xfrm>
            <a:off x="1965008" y="1135857"/>
            <a:ext cx="6801739" cy="734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怎样求 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18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和 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27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的最大公因数？</a:t>
            </a:r>
          </a:p>
        </p:txBody>
      </p:sp>
      <p:sp>
        <p:nvSpPr>
          <p:cNvPr id="6" name="流程图: 磁盘 5"/>
          <p:cNvSpPr/>
          <p:nvPr/>
        </p:nvSpPr>
        <p:spPr>
          <a:xfrm>
            <a:off x="387157" y="2967608"/>
            <a:ext cx="1440671" cy="864096"/>
          </a:xfrm>
          <a:prstGeom prst="flowChartMagneticDisk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0" dirty="0" smtClean="0">
                <a:solidFill>
                  <a:schemeClr val="tx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方法一</a:t>
            </a:r>
            <a:endParaRPr lang="zh-CN" altLang="en-US" sz="3200" b="0" dirty="0">
              <a:solidFill>
                <a:schemeClr val="tx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2089785" y="2259330"/>
            <a:ext cx="231330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18</a:t>
            </a:r>
            <a:r>
              <a:rPr lang="zh-CN" altLang="en-US" sz="3200" dirty="0">
                <a:solidFill>
                  <a:srgbClr val="C00000"/>
                </a:solidFill>
                <a:latin typeface="宋体" panose="02010600030101010101" pitchFamily="2" charset="-122"/>
              </a:rPr>
              <a:t>的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因数：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28" name="Rectangle 8"/>
          <p:cNvSpPr>
            <a:spLocks noChangeArrowheads="1"/>
          </p:cNvSpPr>
          <p:nvPr/>
        </p:nvSpPr>
        <p:spPr bwMode="auto">
          <a:xfrm>
            <a:off x="2089504" y="3159802"/>
            <a:ext cx="265970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27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的因数：  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29" name="Rectangle 14"/>
          <p:cNvSpPr>
            <a:spLocks noChangeArrowheads="1"/>
          </p:cNvSpPr>
          <p:nvPr/>
        </p:nvSpPr>
        <p:spPr bwMode="auto">
          <a:xfrm>
            <a:off x="3745689" y="3148241"/>
            <a:ext cx="3908696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</a:t>
            </a: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3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9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27</a:t>
            </a:r>
            <a:endParaRPr lang="en-US" altLang="zh-CN" sz="3200" dirty="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30" name="Rectangle 13"/>
          <p:cNvSpPr>
            <a:spLocks noChangeArrowheads="1"/>
          </p:cNvSpPr>
          <p:nvPr/>
        </p:nvSpPr>
        <p:spPr bwMode="auto">
          <a:xfrm>
            <a:off x="3620920" y="2197565"/>
            <a:ext cx="5145827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</a:t>
            </a: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1</a:t>
            </a: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2</a:t>
            </a: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3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6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9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18</a:t>
            </a:r>
            <a:endParaRPr lang="en-US" altLang="zh-CN" sz="3200" dirty="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>
            <a:off x="4125992" y="2766839"/>
            <a:ext cx="144016" cy="550810"/>
          </a:xfrm>
          <a:prstGeom prst="straightConnector1">
            <a:avLst/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/>
          <p:nvPr/>
        </p:nvCxnSpPr>
        <p:spPr>
          <a:xfrm flipH="1">
            <a:off x="4918080" y="2710149"/>
            <a:ext cx="375789" cy="607500"/>
          </a:xfrm>
          <a:prstGeom prst="straightConnector1">
            <a:avLst/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箭头连接符 36"/>
          <p:cNvCxnSpPr/>
          <p:nvPr/>
        </p:nvCxnSpPr>
        <p:spPr>
          <a:xfrm flipH="1">
            <a:off x="5591014" y="2709631"/>
            <a:ext cx="894631" cy="608018"/>
          </a:xfrm>
          <a:prstGeom prst="straightConnector1">
            <a:avLst/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ldLvl="0" animBg="1"/>
      <p:bldP spid="47" grpId="1" animBg="1"/>
      <p:bldP spid="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47" name="AutoShape 27"/>
          <p:cNvSpPr>
            <a:spLocks noChangeArrowheads="1"/>
          </p:cNvSpPr>
          <p:nvPr/>
        </p:nvSpPr>
        <p:spPr bwMode="auto">
          <a:xfrm>
            <a:off x="998220" y="1280795"/>
            <a:ext cx="829945" cy="494030"/>
          </a:xfrm>
          <a:prstGeom prst="wedgeRoundRectCallout">
            <a:avLst>
              <a:gd name="adj1" fmla="val -48530"/>
              <a:gd name="adj2" fmla="val -24603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例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2</a:t>
            </a:r>
          </a:p>
        </p:txBody>
      </p:sp>
      <p:sp>
        <p:nvSpPr>
          <p:cNvPr id="11266" name="Rectangle 7"/>
          <p:cNvSpPr>
            <a:spLocks noChangeArrowheads="1"/>
          </p:cNvSpPr>
          <p:nvPr/>
        </p:nvSpPr>
        <p:spPr bwMode="auto">
          <a:xfrm>
            <a:off x="1965008" y="1135857"/>
            <a:ext cx="6801739" cy="734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怎样求 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18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和 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27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的最大公因数？</a:t>
            </a:r>
          </a:p>
        </p:txBody>
      </p:sp>
      <p:sp>
        <p:nvSpPr>
          <p:cNvPr id="6" name="流程图: 磁盘 5"/>
          <p:cNvSpPr/>
          <p:nvPr/>
        </p:nvSpPr>
        <p:spPr>
          <a:xfrm>
            <a:off x="387157" y="2967608"/>
            <a:ext cx="1440671" cy="864096"/>
          </a:xfrm>
          <a:prstGeom prst="flowChartMagneticDisk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0" dirty="0" smtClean="0">
                <a:solidFill>
                  <a:schemeClr val="tx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方法一</a:t>
            </a:r>
            <a:endParaRPr lang="zh-CN" altLang="en-US" sz="3200" b="0" dirty="0">
              <a:solidFill>
                <a:schemeClr val="tx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2089785" y="2259330"/>
            <a:ext cx="231330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18</a:t>
            </a:r>
            <a:r>
              <a:rPr lang="zh-CN" altLang="en-US" sz="3200" dirty="0">
                <a:solidFill>
                  <a:srgbClr val="C00000"/>
                </a:solidFill>
                <a:latin typeface="宋体" panose="02010600030101010101" pitchFamily="2" charset="-122"/>
              </a:rPr>
              <a:t>的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因数：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28" name="Rectangle 8"/>
          <p:cNvSpPr>
            <a:spLocks noChangeArrowheads="1"/>
          </p:cNvSpPr>
          <p:nvPr/>
        </p:nvSpPr>
        <p:spPr bwMode="auto">
          <a:xfrm>
            <a:off x="2089504" y="3159802"/>
            <a:ext cx="265970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27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的因数：  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29" name="Rectangle 14"/>
          <p:cNvSpPr>
            <a:spLocks noChangeArrowheads="1"/>
          </p:cNvSpPr>
          <p:nvPr/>
        </p:nvSpPr>
        <p:spPr bwMode="auto">
          <a:xfrm>
            <a:off x="3745689" y="3148241"/>
            <a:ext cx="3908696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</a:t>
            </a: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3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9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27</a:t>
            </a:r>
            <a:endParaRPr lang="en-US" altLang="zh-CN" sz="3200" dirty="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30" name="Rectangle 13"/>
          <p:cNvSpPr>
            <a:spLocks noChangeArrowheads="1"/>
          </p:cNvSpPr>
          <p:nvPr/>
        </p:nvSpPr>
        <p:spPr bwMode="auto">
          <a:xfrm>
            <a:off x="3620920" y="2197565"/>
            <a:ext cx="5145827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</a:t>
            </a: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1</a:t>
            </a: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2</a:t>
            </a: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3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6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9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18</a:t>
            </a:r>
            <a:endParaRPr lang="en-US" altLang="zh-CN" sz="3200" dirty="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38" name="AutoShape 389"/>
          <p:cNvSpPr>
            <a:spLocks noChangeArrowheads="1"/>
          </p:cNvSpPr>
          <p:nvPr/>
        </p:nvSpPr>
        <p:spPr bwMode="auto">
          <a:xfrm>
            <a:off x="4292599" y="3961289"/>
            <a:ext cx="3492501" cy="1483519"/>
          </a:xfrm>
          <a:prstGeom prst="wedgeRoundRectCallout">
            <a:avLst>
              <a:gd name="adj1" fmla="val 64431"/>
              <a:gd name="adj2" fmla="val 49749"/>
              <a:gd name="adj3" fmla="val 16667"/>
            </a:avLst>
          </a:prstGeom>
          <a:noFill/>
          <a:ln w="9525" algn="ctr">
            <a:solidFill>
              <a:schemeClr val="hlink"/>
            </a:solidFill>
            <a:miter lim="800000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它们的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公因数 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1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，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3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，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9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中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，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9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最大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8263" y="4146652"/>
            <a:ext cx="2061897" cy="2476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椭圆 6"/>
          <p:cNvSpPr/>
          <p:nvPr/>
        </p:nvSpPr>
        <p:spPr>
          <a:xfrm rot="21204295">
            <a:off x="3936235" y="2202645"/>
            <a:ext cx="576064" cy="163394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 rot="1791462">
            <a:off x="4802801" y="2227897"/>
            <a:ext cx="580022" cy="1627543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rot="2934992">
            <a:off x="5763260" y="2068195"/>
            <a:ext cx="574040" cy="197485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1" animBg="1"/>
      <p:bldP spid="38" grpId="0" bldLvl="0" animBg="1"/>
      <p:bldP spid="7" grpId="0" bldLvl="0" animBg="1"/>
      <p:bldP spid="18" grpId="0" bldLvl="0" animBg="1"/>
      <p:bldP spid="1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7" name="流程图: 磁盘 6"/>
          <p:cNvSpPr/>
          <p:nvPr/>
        </p:nvSpPr>
        <p:spPr>
          <a:xfrm>
            <a:off x="591627" y="2766313"/>
            <a:ext cx="1440671" cy="864096"/>
          </a:xfrm>
          <a:prstGeom prst="flowChartMagneticDisk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0" dirty="0" smtClean="0">
                <a:solidFill>
                  <a:schemeClr val="tx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方法二</a:t>
            </a:r>
            <a:endParaRPr lang="zh-CN" altLang="en-US" sz="3200" b="0" dirty="0">
              <a:solidFill>
                <a:schemeClr val="tx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2576195" y="1680845"/>
            <a:ext cx="228346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18</a:t>
            </a:r>
            <a:r>
              <a:rPr lang="zh-CN" altLang="en-US" sz="3200" dirty="0">
                <a:solidFill>
                  <a:srgbClr val="C00000"/>
                </a:solidFill>
                <a:latin typeface="宋体" panose="02010600030101010101" pitchFamily="2" charset="-122"/>
              </a:rPr>
              <a:t>的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因数：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32" name="Rectangle 13"/>
          <p:cNvSpPr>
            <a:spLocks noChangeArrowheads="1"/>
          </p:cNvSpPr>
          <p:nvPr/>
        </p:nvSpPr>
        <p:spPr bwMode="auto">
          <a:xfrm>
            <a:off x="4437530" y="1619080"/>
            <a:ext cx="5145827" cy="681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</a:t>
            </a: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1</a:t>
            </a: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2</a:t>
            </a: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3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6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9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18</a:t>
            </a:r>
            <a:endParaRPr lang="en-US" altLang="zh-CN" sz="3200" dirty="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4692296" y="1622203"/>
            <a:ext cx="466330" cy="69013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35" name="椭圆 34"/>
          <p:cNvSpPr/>
          <p:nvPr/>
        </p:nvSpPr>
        <p:spPr>
          <a:xfrm>
            <a:off x="5924166" y="1612212"/>
            <a:ext cx="466330" cy="69013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36" name="椭圆 35"/>
          <p:cNvSpPr/>
          <p:nvPr/>
        </p:nvSpPr>
        <p:spPr>
          <a:xfrm>
            <a:off x="7137826" y="1575529"/>
            <a:ext cx="466330" cy="69013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grpSp>
        <p:nvGrpSpPr>
          <p:cNvPr id="39" name="组合 38"/>
          <p:cNvGrpSpPr/>
          <p:nvPr/>
        </p:nvGrpSpPr>
        <p:grpSpPr>
          <a:xfrm>
            <a:off x="1824990" y="3961130"/>
            <a:ext cx="8658225" cy="1983740"/>
            <a:chOff x="2530" y="7906"/>
            <a:chExt cx="13635" cy="3124"/>
          </a:xfrm>
        </p:grpSpPr>
        <p:sp>
          <p:nvSpPr>
            <p:cNvPr id="40" name="圆角矩形标注 39"/>
            <p:cNvSpPr/>
            <p:nvPr/>
          </p:nvSpPr>
          <p:spPr bwMode="auto">
            <a:xfrm>
              <a:off x="5227" y="8090"/>
              <a:ext cx="10938" cy="1878"/>
            </a:xfrm>
            <a:prstGeom prst="wedgeRoundRectCallout">
              <a:avLst>
                <a:gd name="adj1" fmla="val -54057"/>
                <a:gd name="adj2" fmla="val 43382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我是看 </a:t>
              </a:r>
              <a:r>
                <a:rPr lang="en-US" altLang="zh-CN" sz="3200" dirty="0"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18 </a:t>
              </a:r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的因数中有</a:t>
              </a:r>
              <a:r>
                <a:rPr lang="en-US" altLang="zh-CN" sz="3200" dirty="0"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1</a:t>
              </a:r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、</a:t>
              </a:r>
              <a:r>
                <a:rPr lang="en-US" altLang="zh-CN" sz="3200" dirty="0"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3</a:t>
              </a:r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、</a:t>
              </a:r>
              <a:r>
                <a:rPr lang="en-US" altLang="zh-CN" sz="3200" dirty="0"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9</a:t>
              </a:r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是</a:t>
              </a:r>
              <a:r>
                <a:rPr lang="en-US" altLang="zh-CN" sz="3200" dirty="0"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27 </a:t>
              </a:r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的因数 ，所以它们的最大公因数是</a:t>
              </a:r>
              <a:r>
                <a:rPr lang="en-US" altLang="zh-CN" sz="3200" dirty="0"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9</a:t>
              </a:r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。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endParaRPr>
            </a:p>
          </p:txBody>
        </p: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181" r="83139"/>
            <a:stretch>
              <a:fillRect/>
            </a:stretch>
          </p:blipFill>
          <p:spPr>
            <a:xfrm>
              <a:off x="2530" y="7906"/>
              <a:ext cx="2317" cy="312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32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0" name="流程图: 磁盘 9"/>
          <p:cNvSpPr/>
          <p:nvPr/>
        </p:nvSpPr>
        <p:spPr>
          <a:xfrm>
            <a:off x="321117" y="2624708"/>
            <a:ext cx="1440671" cy="864096"/>
          </a:xfrm>
          <a:prstGeom prst="flowChartMagneticDisk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0" dirty="0" smtClean="0">
                <a:solidFill>
                  <a:schemeClr val="tx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方法三</a:t>
            </a:r>
            <a:endParaRPr lang="zh-CN" altLang="en-US" sz="3200" b="0" dirty="0">
              <a:solidFill>
                <a:schemeClr val="tx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2525395" y="1697355"/>
            <a:ext cx="244919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27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的因数：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4552465" y="1635590"/>
            <a:ext cx="5145827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</a:t>
            </a: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3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9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27</a:t>
            </a:r>
            <a:endParaRPr lang="en-US" altLang="zh-CN" sz="3200" dirty="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807231" y="1638713"/>
            <a:ext cx="466330" cy="69013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8" name="椭圆 17"/>
          <p:cNvSpPr/>
          <p:nvPr/>
        </p:nvSpPr>
        <p:spPr>
          <a:xfrm>
            <a:off x="6039101" y="1628722"/>
            <a:ext cx="466330" cy="69013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9" name="椭圆 18"/>
          <p:cNvSpPr/>
          <p:nvPr/>
        </p:nvSpPr>
        <p:spPr>
          <a:xfrm>
            <a:off x="5423166" y="1658748"/>
            <a:ext cx="466330" cy="69013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pic>
        <p:nvPicPr>
          <p:cNvPr id="1046" name="Picture 2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79447" b="45274"/>
          <a:stretch>
            <a:fillRect/>
          </a:stretch>
        </p:blipFill>
        <p:spPr bwMode="auto">
          <a:xfrm>
            <a:off x="2092421" y="3322982"/>
            <a:ext cx="1694945" cy="2073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" name="组合 21"/>
          <p:cNvGrpSpPr/>
          <p:nvPr/>
        </p:nvGrpSpPr>
        <p:grpSpPr>
          <a:xfrm>
            <a:off x="3613592" y="3627120"/>
            <a:ext cx="5621848" cy="1769110"/>
            <a:chOff x="6280942" y="3305175"/>
            <a:chExt cx="4032250" cy="1439863"/>
          </a:xfrm>
        </p:grpSpPr>
        <p:sp>
          <p:nvSpPr>
            <p:cNvPr id="24" name="AutoShape 245"/>
            <p:cNvSpPr>
              <a:spLocks noChangeArrowheads="1"/>
            </p:cNvSpPr>
            <p:nvPr/>
          </p:nvSpPr>
          <p:spPr bwMode="auto">
            <a:xfrm>
              <a:off x="6280942" y="3305175"/>
              <a:ext cx="4032250" cy="1439863"/>
            </a:xfrm>
            <a:prstGeom prst="wedgeRoundRectCallout">
              <a:avLst>
                <a:gd name="adj1" fmla="val -53968"/>
                <a:gd name="adj2" fmla="val -14193"/>
                <a:gd name="adj3" fmla="val 16667"/>
              </a:avLst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endParaRPr lang="zh-CN" altLang="en-US" sz="20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5" name="Text Box 12"/>
            <p:cNvSpPr txBox="1">
              <a:spLocks noChangeArrowheads="1"/>
            </p:cNvSpPr>
            <p:nvPr/>
          </p:nvSpPr>
          <p:spPr bwMode="auto">
            <a:xfrm>
              <a:off x="6338329" y="3403370"/>
              <a:ext cx="3902763" cy="127654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 eaLnBrk="0" hangingPunct="0"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32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我是看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27 </a:t>
              </a:r>
              <a:r>
                <a:rPr lang="zh-CN" altLang="en-US" sz="32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的因数中有</a:t>
              </a:r>
              <a:r>
                <a:rPr lang="en-US" altLang="zh-CN" sz="32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1</a:t>
              </a:r>
              <a:r>
                <a:rPr lang="zh-CN" altLang="en-US" sz="32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、</a:t>
              </a:r>
              <a:r>
                <a:rPr lang="en-US" altLang="zh-CN" sz="32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3</a:t>
              </a:r>
              <a:r>
                <a:rPr lang="zh-CN" altLang="en-US" sz="32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、</a:t>
              </a:r>
              <a:r>
                <a:rPr lang="en-US" altLang="zh-CN" sz="32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9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是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18 </a:t>
              </a:r>
              <a:r>
                <a:rPr lang="zh-CN" altLang="en-US" sz="32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的因数 ，所以它们的最大公因数是</a:t>
              </a:r>
              <a:r>
                <a:rPr lang="en-US" altLang="zh-CN" sz="32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9</a:t>
              </a:r>
              <a:r>
                <a:rPr lang="zh-CN" altLang="en-US" sz="32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。</a:t>
              </a:r>
              <a:endParaRPr lang="en-US" altLang="zh-CN" sz="3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7" name="流程图: 磁盘 6"/>
          <p:cNvSpPr/>
          <p:nvPr/>
        </p:nvSpPr>
        <p:spPr>
          <a:xfrm>
            <a:off x="591627" y="2867913"/>
            <a:ext cx="1440671" cy="864096"/>
          </a:xfrm>
          <a:prstGeom prst="flowChartMagneticDisk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0" dirty="0" smtClean="0">
                <a:solidFill>
                  <a:schemeClr val="tx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方法四</a:t>
            </a:r>
            <a:endParaRPr lang="zh-CN" altLang="en-US" sz="3200" b="0" dirty="0">
              <a:solidFill>
                <a:schemeClr val="tx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5223510" y="3021330"/>
            <a:ext cx="5435600" cy="2488565"/>
          </a:xfrm>
          <a:prstGeom prst="wedgeRoundRectCallout">
            <a:avLst>
              <a:gd name="adj1" fmla="val -62882"/>
              <a:gd name="adj2" fmla="val -6515"/>
              <a:gd name="adj3" fmla="val 1666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从大到小依次看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18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的因数是不是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27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的因数，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27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的因数，所以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18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27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的最大公因数。</a:t>
            </a: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689860" y="1449070"/>
            <a:ext cx="278003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18</a:t>
            </a:r>
            <a:r>
              <a:rPr lang="zh-CN" altLang="en-US" sz="3200" dirty="0">
                <a:solidFill>
                  <a:srgbClr val="C00000"/>
                </a:solidFill>
                <a:latin typeface="宋体" panose="02010600030101010101" pitchFamily="2" charset="-122"/>
              </a:rPr>
              <a:t>的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因数：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4783605" y="1387305"/>
            <a:ext cx="5145827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</a:t>
            </a: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1</a:t>
            </a: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2</a:t>
            </a: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3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6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9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18</a:t>
            </a:r>
            <a:endParaRPr lang="en-US" altLang="zh-CN" sz="3200" dirty="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7483901" y="1343754"/>
            <a:ext cx="466330" cy="69013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乘号 12"/>
          <p:cNvSpPr/>
          <p:nvPr/>
        </p:nvSpPr>
        <p:spPr>
          <a:xfrm>
            <a:off x="8055393" y="1296889"/>
            <a:ext cx="864096" cy="864096"/>
          </a:xfrm>
          <a:prstGeom prst="mathMultiply">
            <a:avLst/>
          </a:prstGeom>
          <a:solidFill>
            <a:srgbClr val="FF0000">
              <a:alpha val="65000"/>
            </a:srgb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469515" y="3355340"/>
            <a:ext cx="1900555" cy="228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2" grpId="0" bldLvl="0" animBg="1"/>
      <p:bldP spid="15" grpId="0" bldLvl="0" animBg="1"/>
      <p:bldP spid="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1266" name="Rectangle 7"/>
          <p:cNvSpPr>
            <a:spLocks noChangeArrowheads="1"/>
          </p:cNvSpPr>
          <p:nvPr/>
        </p:nvSpPr>
        <p:spPr bwMode="auto">
          <a:xfrm>
            <a:off x="2694861" y="1449420"/>
            <a:ext cx="6801739" cy="734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怎样求 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24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和 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36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的最大公因数？</a:t>
            </a:r>
          </a:p>
        </p:txBody>
      </p:sp>
      <p:sp>
        <p:nvSpPr>
          <p:cNvPr id="7" name="流程图: 磁盘 6"/>
          <p:cNvSpPr/>
          <p:nvPr/>
        </p:nvSpPr>
        <p:spPr>
          <a:xfrm>
            <a:off x="585277" y="2583279"/>
            <a:ext cx="1440671" cy="864096"/>
          </a:xfrm>
          <a:prstGeom prst="flowChartMagneticDisk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0" dirty="0" smtClean="0">
                <a:solidFill>
                  <a:schemeClr val="tx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方法五</a:t>
            </a:r>
            <a:endParaRPr lang="zh-CN" altLang="en-US" sz="3200" b="0" dirty="0">
              <a:solidFill>
                <a:schemeClr val="tx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3725451" y="4321269"/>
            <a:ext cx="4943694" cy="1430496"/>
          </a:xfrm>
          <a:prstGeom prst="wedgeRoundRectCallout">
            <a:avLst>
              <a:gd name="adj1" fmla="val 63046"/>
              <a:gd name="adj2" fmla="val -44204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24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en-US" alt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36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的最大公因数：</a:t>
            </a:r>
            <a:r>
              <a:rPr lang="en-US" altLang="zh-CN" sz="40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2×2×3=12</a:t>
            </a:r>
            <a:endParaRPr lang="zh-CN" altLang="en-US" sz="40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962628" y="2157617"/>
            <a:ext cx="434074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24=2×2×2×3</a:t>
            </a:r>
            <a:endParaRPr lang="zh-CN" altLang="en-US" sz="40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2962629" y="3058048"/>
            <a:ext cx="353494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36=2×2×3×3</a:t>
            </a:r>
            <a:endParaRPr lang="zh-CN" altLang="en-US" sz="40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95061" y="2171214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27494" y="2160616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宋体" panose="02010600030101010101" pitchFamily="2" charset="-122"/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31072" y="3070772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95061" y="3068167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流程图: 资料带 14"/>
          <p:cNvSpPr/>
          <p:nvPr/>
        </p:nvSpPr>
        <p:spPr>
          <a:xfrm>
            <a:off x="4816131" y="536531"/>
            <a:ext cx="2232248" cy="804672"/>
          </a:xfrm>
          <a:prstGeom prst="flowChartPunchedTap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你知道吗？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731072" y="2165910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259050" y="3068167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宋体" panose="02010600030101010101" pitchFamily="2" charset="-122"/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366250" y="3766185"/>
            <a:ext cx="1939290" cy="1985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7" grpId="0" bldLvl="0" animBg="1"/>
      <p:bldP spid="8" grpId="0" bldLvl="0" animBg="1"/>
      <p:bldP spid="9" grpId="0" bldLvl="0" animBg="1"/>
      <p:bldP spid="10" grpId="0" bldLvl="0" animBg="1"/>
      <p:bldP spid="11" grpId="0"/>
      <p:bldP spid="12" grpId="0"/>
      <p:bldP spid="13" grpId="0"/>
      <p:bldP spid="14" grpId="0"/>
      <p:bldP spid="15" grpId="0" bldLvl="0" animBg="1"/>
      <p:bldP spid="1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1" name="流程图: 磁盘 10"/>
          <p:cNvSpPr/>
          <p:nvPr/>
        </p:nvSpPr>
        <p:spPr>
          <a:xfrm>
            <a:off x="591627" y="2685033"/>
            <a:ext cx="1440671" cy="864096"/>
          </a:xfrm>
          <a:prstGeom prst="flowChartMagneticDisk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0" dirty="0" smtClean="0">
                <a:solidFill>
                  <a:schemeClr val="tx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方法六</a:t>
            </a:r>
            <a:endParaRPr lang="zh-CN" altLang="en-US" sz="3200" b="0" dirty="0">
              <a:solidFill>
                <a:schemeClr val="tx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3296155" y="5132333"/>
            <a:ext cx="4943694" cy="1430496"/>
          </a:xfrm>
          <a:prstGeom prst="wedgeRoundRectCallout">
            <a:avLst>
              <a:gd name="adj1" fmla="val 63046"/>
              <a:gd name="adj2" fmla="val -44204"/>
              <a:gd name="adj3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18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en-US" alt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27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的最大公因数：</a:t>
            </a:r>
            <a:r>
              <a:rPr lang="en-US" altLang="zh-CN" sz="40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2×2×3=12</a:t>
            </a:r>
            <a:endParaRPr lang="zh-CN" altLang="en-US" sz="40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3745112" y="2171343"/>
            <a:ext cx="211252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24  36</a:t>
            </a:r>
            <a:endParaRPr lang="zh-CN" altLang="en-US" sz="40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76572" y="2209787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239046" y="2238902"/>
            <a:ext cx="0" cy="56320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239722" y="2802103"/>
            <a:ext cx="223157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391446" y="2816696"/>
            <a:ext cx="0" cy="56320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392122" y="3379897"/>
            <a:ext cx="207917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743102" y="2731825"/>
            <a:ext cx="211252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12  18</a:t>
            </a:r>
            <a:endParaRPr lang="zh-CN" altLang="en-US" sz="40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853405" y="2744353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3968216" y="3325062"/>
            <a:ext cx="211252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6   9</a:t>
            </a:r>
            <a:endParaRPr lang="zh-CN" altLang="en-US" sz="40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71294" y="2213097"/>
            <a:ext cx="40703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用公有的质因数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除</a:t>
            </a:r>
            <a:endParaRPr lang="zh-CN" altLang="en-US" sz="3200" dirty="0"/>
          </a:p>
        </p:txBody>
      </p:sp>
      <p:sp>
        <p:nvSpPr>
          <p:cNvPr id="26" name="矩形 25"/>
          <p:cNvSpPr/>
          <p:nvPr/>
        </p:nvSpPr>
        <p:spPr>
          <a:xfrm>
            <a:off x="5471294" y="2805908"/>
            <a:ext cx="40703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用公有的质因数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除</a:t>
            </a:r>
            <a:endParaRPr lang="zh-CN" altLang="en-US" sz="3200" dirty="0"/>
          </a:p>
        </p:txBody>
      </p:sp>
      <p:sp>
        <p:nvSpPr>
          <p:cNvPr id="29" name="矩形 28"/>
          <p:cNvSpPr/>
          <p:nvPr/>
        </p:nvSpPr>
        <p:spPr>
          <a:xfrm>
            <a:off x="5471294" y="3951709"/>
            <a:ext cx="442099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除到两个商只有公因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为止</a:t>
            </a:r>
            <a:endParaRPr lang="zh-CN" altLang="en-US" sz="3200" dirty="0"/>
          </a:p>
        </p:txBody>
      </p:sp>
      <p:cxnSp>
        <p:nvCxnSpPr>
          <p:cNvPr id="22" name="直接连接符 21"/>
          <p:cNvCxnSpPr/>
          <p:nvPr/>
        </p:nvCxnSpPr>
        <p:spPr>
          <a:xfrm>
            <a:off x="3607470" y="3413607"/>
            <a:ext cx="0" cy="56320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3608146" y="3976808"/>
            <a:ext cx="186314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3084328" y="3353793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3959126" y="3857849"/>
            <a:ext cx="211252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2   3</a:t>
            </a:r>
            <a:endParaRPr lang="zh-CN" altLang="en-US" sz="40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471294" y="3404896"/>
            <a:ext cx="40703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用公有的质因数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除</a:t>
            </a:r>
            <a:endParaRPr lang="zh-CN" altLang="en-US" sz="32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1145" y="4565650"/>
            <a:ext cx="1785620" cy="214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流程图: 资料带 16"/>
          <p:cNvSpPr/>
          <p:nvPr/>
        </p:nvSpPr>
        <p:spPr>
          <a:xfrm>
            <a:off x="4816131" y="536531"/>
            <a:ext cx="2232248" cy="804672"/>
          </a:xfrm>
          <a:prstGeom prst="flowChartPunchedTap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你知道吗？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3" name="Rectangle 7"/>
          <p:cNvSpPr>
            <a:spLocks noChangeArrowheads="1"/>
          </p:cNvSpPr>
          <p:nvPr/>
        </p:nvSpPr>
        <p:spPr bwMode="auto">
          <a:xfrm>
            <a:off x="2694861" y="1449420"/>
            <a:ext cx="6801739" cy="734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怎样求 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24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和 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36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的最大公因数？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27" grpId="0" bldLvl="0" animBg="1"/>
      <p:bldP spid="13" grpId="0"/>
      <p:bldP spid="23" grpId="0" bldLvl="0" animBg="1"/>
      <p:bldP spid="24" grpId="0"/>
      <p:bldP spid="25" grpId="0" bldLvl="0" animBg="1"/>
      <p:bldP spid="15" grpId="0"/>
      <p:bldP spid="26" grpId="0"/>
      <p:bldP spid="29" grpId="0"/>
      <p:bldP spid="30" grpId="0"/>
      <p:bldP spid="31" grpId="0" bldLvl="0" animBg="1"/>
      <p:bldP spid="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6" name="图片 5" descr="图片8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7" name="图片 6" descr="xzg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8" name="MH_Other_1"/>
          <p:cNvSpPr/>
          <p:nvPr>
            <p:custDataLst>
              <p:tags r:id="rId1"/>
            </p:custDataLst>
          </p:nvPr>
        </p:nvSpPr>
        <p:spPr>
          <a:xfrm rot="20387656">
            <a:off x="766989" y="149901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MH_SubTitle_1"/>
          <p:cNvSpPr/>
          <p:nvPr>
            <p:custDataLst>
              <p:tags r:id="rId2"/>
            </p:custDataLst>
          </p:nvPr>
        </p:nvSpPr>
        <p:spPr>
          <a:xfrm rot="20976448">
            <a:off x="395746" y="2240720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MH_Other_2"/>
          <p:cNvSpPr/>
          <p:nvPr>
            <p:custDataLst>
              <p:tags r:id="rId3"/>
            </p:custDataLst>
          </p:nvPr>
        </p:nvSpPr>
        <p:spPr>
          <a:xfrm rot="18620799">
            <a:off x="1130031" y="1235451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TextBox 14"/>
          <p:cNvSpPr txBox="1"/>
          <p:nvPr/>
        </p:nvSpPr>
        <p:spPr>
          <a:xfrm>
            <a:off x="3080850" y="1501619"/>
            <a:ext cx="88569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用你喜欢的方法求出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24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的最大公因数。</a:t>
            </a:r>
            <a:endParaRPr lang="zh-CN" altLang="en-US" sz="66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193949" y="3105532"/>
            <a:ext cx="60280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24</a:t>
            </a:r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en-US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最大公因数是</a:t>
            </a:r>
            <a:r>
              <a:rPr lang="en-US" altLang="zh-CN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6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3" name="圆角矩形 12"/>
          <p:cNvSpPr/>
          <p:nvPr/>
        </p:nvSpPr>
        <p:spPr>
          <a:xfrm>
            <a:off x="2809537" y="2603195"/>
            <a:ext cx="4933529" cy="1288885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2809538" y="1156154"/>
            <a:ext cx="4933527" cy="1288885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14" name="Rectangle 21"/>
          <p:cNvSpPr>
            <a:spLocks noChangeArrowheads="1"/>
          </p:cNvSpPr>
          <p:nvPr/>
        </p:nvSpPr>
        <p:spPr bwMode="auto">
          <a:xfrm>
            <a:off x="1502410" y="4056380"/>
            <a:ext cx="941832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观察一下，两个数的公因数和它们的最大公因数之间有什么关系？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1550670" y="5256530"/>
            <a:ext cx="9719945" cy="1198880"/>
          </a:xfrm>
          <a:prstGeom prst="rect">
            <a:avLst/>
          </a:prstGeom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所有</a:t>
            </a:r>
            <a:r>
              <a:rPr lang="zh-CN" altLang="en-US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的公因数都是最大公因数的因数，最大公因数是它们的倍数。</a:t>
            </a: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2881546" y="1183298"/>
            <a:ext cx="369043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8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和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12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的公因数：  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5473834" y="1156154"/>
            <a:ext cx="2269232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1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2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4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2863439" y="1860264"/>
            <a:ext cx="451437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8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和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12</a:t>
            </a:r>
            <a:r>
              <a:rPr lang="zh-CN" altLang="en-US" sz="3200" dirty="0">
                <a:solidFill>
                  <a:srgbClr val="C00000"/>
                </a:solidFill>
                <a:latin typeface="宋体" panose="02010600030101010101" pitchFamily="2" charset="-122"/>
              </a:rPr>
              <a:t>的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最大公因数：  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6337929" y="1836737"/>
            <a:ext cx="792088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4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2899653" y="2564374"/>
            <a:ext cx="389722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18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和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27</a:t>
            </a:r>
            <a:r>
              <a:rPr lang="zh-CN" altLang="en-US" sz="3200" dirty="0">
                <a:solidFill>
                  <a:srgbClr val="C00000"/>
                </a:solidFill>
                <a:latin typeface="宋体" panose="02010600030101010101" pitchFamily="2" charset="-122"/>
              </a:rPr>
              <a:t>的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公因数：  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5689858" y="2537230"/>
            <a:ext cx="2269232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1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3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9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2881546" y="3241340"/>
            <a:ext cx="472116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18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和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27</a:t>
            </a:r>
            <a:r>
              <a:rPr lang="zh-CN" altLang="en-US" sz="3200" dirty="0">
                <a:solidFill>
                  <a:srgbClr val="C00000"/>
                </a:solidFill>
                <a:latin typeface="宋体" panose="02010600030101010101" pitchFamily="2" charset="-122"/>
              </a:rPr>
              <a:t>的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最大公因数：  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Rectangle 14"/>
          <p:cNvSpPr>
            <a:spLocks noChangeArrowheads="1"/>
          </p:cNvSpPr>
          <p:nvPr/>
        </p:nvSpPr>
        <p:spPr bwMode="auto">
          <a:xfrm>
            <a:off x="6553953" y="3217813"/>
            <a:ext cx="792088" cy="631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9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 bldLvl="0" animBg="1" autoUpdateAnimBg="0"/>
      <p:bldP spid="8" grpId="0" bldLvl="0" animBg="1"/>
      <p:bldP spid="10" grpId="0" bldLvl="0" animBg="1"/>
      <p:bldP spid="11" grpId="0" bldLvl="0" animBg="1"/>
      <p:bldP spid="12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5" name="图片 4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6" name="图片 5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38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098928" y="589751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矩形 38"/>
          <p:cNvSpPr/>
          <p:nvPr/>
        </p:nvSpPr>
        <p:spPr>
          <a:xfrm>
            <a:off x="4871785" y="670139"/>
            <a:ext cx="595693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sz="28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1.教材第61页“做一做”第1,2,3题。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874395" y="1223010"/>
            <a:ext cx="1044829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把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24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的因数、公因数填在相应的位置，再圈出它们的最大公因数。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39500" y="2185234"/>
            <a:ext cx="16081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因数</a:t>
            </a:r>
            <a:endParaRPr lang="zh-CN" altLang="en-US" sz="3200" dirty="0"/>
          </a:p>
        </p:txBody>
      </p:sp>
      <p:sp>
        <p:nvSpPr>
          <p:cNvPr id="10" name="矩形 9"/>
          <p:cNvSpPr/>
          <p:nvPr/>
        </p:nvSpPr>
        <p:spPr>
          <a:xfrm>
            <a:off x="7254696" y="2185234"/>
            <a:ext cx="18004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24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的因数</a:t>
            </a:r>
            <a:endParaRPr lang="zh-CN" altLang="en-US" sz="3200" dirty="0"/>
          </a:p>
        </p:txBody>
      </p:sp>
      <p:sp>
        <p:nvSpPr>
          <p:cNvPr id="11" name="矩形 10"/>
          <p:cNvSpPr/>
          <p:nvPr/>
        </p:nvSpPr>
        <p:spPr>
          <a:xfrm>
            <a:off x="4147633" y="4015533"/>
            <a:ext cx="16081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因数</a:t>
            </a:r>
            <a:endParaRPr lang="zh-CN" altLang="en-US" sz="3200" dirty="0"/>
          </a:p>
        </p:txBody>
      </p:sp>
      <p:sp>
        <p:nvSpPr>
          <p:cNvPr id="12" name="矩形 11"/>
          <p:cNvSpPr/>
          <p:nvPr/>
        </p:nvSpPr>
        <p:spPr>
          <a:xfrm>
            <a:off x="5872266" y="4015532"/>
            <a:ext cx="18004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24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的因数</a:t>
            </a:r>
            <a:endParaRPr lang="zh-CN" altLang="en-US" sz="3200" dirty="0"/>
          </a:p>
        </p:txBody>
      </p:sp>
      <p:sp>
        <p:nvSpPr>
          <p:cNvPr id="13" name="椭圆 12"/>
          <p:cNvSpPr/>
          <p:nvPr/>
        </p:nvSpPr>
        <p:spPr>
          <a:xfrm>
            <a:off x="1881054" y="2770009"/>
            <a:ext cx="2880320" cy="1431449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777598" y="2761298"/>
            <a:ext cx="2880320" cy="1431449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966121" y="4591597"/>
            <a:ext cx="2880320" cy="1431449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5121414" y="4591596"/>
            <a:ext cx="2880320" cy="1431449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3"/>
          <p:cNvSpPr txBox="1"/>
          <p:nvPr/>
        </p:nvSpPr>
        <p:spPr>
          <a:xfrm>
            <a:off x="2417640" y="318463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1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35" name="TextBox 18"/>
          <p:cNvSpPr txBox="1"/>
          <p:nvPr/>
        </p:nvSpPr>
        <p:spPr>
          <a:xfrm>
            <a:off x="2856150" y="318463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2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36" name="TextBox 19"/>
          <p:cNvSpPr txBox="1"/>
          <p:nvPr/>
        </p:nvSpPr>
        <p:spPr>
          <a:xfrm>
            <a:off x="3281736" y="318463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3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37" name="TextBox 20"/>
          <p:cNvSpPr txBox="1"/>
          <p:nvPr/>
        </p:nvSpPr>
        <p:spPr>
          <a:xfrm>
            <a:off x="3720246" y="318463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6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41" name="TextBox 21"/>
          <p:cNvSpPr txBox="1"/>
          <p:nvPr/>
        </p:nvSpPr>
        <p:spPr>
          <a:xfrm>
            <a:off x="7140803" y="290531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1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42" name="TextBox 23"/>
          <p:cNvSpPr txBox="1"/>
          <p:nvPr/>
        </p:nvSpPr>
        <p:spPr>
          <a:xfrm>
            <a:off x="7579313" y="290531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2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43" name="TextBox 24"/>
          <p:cNvSpPr txBox="1"/>
          <p:nvPr/>
        </p:nvSpPr>
        <p:spPr>
          <a:xfrm>
            <a:off x="8004899" y="290531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3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44" name="TextBox 25"/>
          <p:cNvSpPr txBox="1"/>
          <p:nvPr/>
        </p:nvSpPr>
        <p:spPr>
          <a:xfrm>
            <a:off x="8443409" y="290531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4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45" name="TextBox 26"/>
          <p:cNvSpPr txBox="1"/>
          <p:nvPr/>
        </p:nvSpPr>
        <p:spPr>
          <a:xfrm>
            <a:off x="8832814" y="290999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6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46" name="TextBox 27"/>
          <p:cNvSpPr txBox="1"/>
          <p:nvPr/>
        </p:nvSpPr>
        <p:spPr>
          <a:xfrm>
            <a:off x="7428835" y="340937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8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47" name="TextBox 28"/>
          <p:cNvSpPr txBox="1"/>
          <p:nvPr/>
        </p:nvSpPr>
        <p:spPr>
          <a:xfrm>
            <a:off x="7785710" y="340937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12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48" name="TextBox 29"/>
          <p:cNvSpPr txBox="1"/>
          <p:nvPr/>
        </p:nvSpPr>
        <p:spPr>
          <a:xfrm>
            <a:off x="8292931" y="340937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24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49" name="TextBox 32"/>
          <p:cNvSpPr txBox="1"/>
          <p:nvPr/>
        </p:nvSpPr>
        <p:spPr>
          <a:xfrm>
            <a:off x="5337438" y="480326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1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50" name="TextBox 33"/>
          <p:cNvSpPr txBox="1"/>
          <p:nvPr/>
        </p:nvSpPr>
        <p:spPr>
          <a:xfrm>
            <a:off x="5775948" y="480326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2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51" name="TextBox 34"/>
          <p:cNvSpPr txBox="1"/>
          <p:nvPr/>
        </p:nvSpPr>
        <p:spPr>
          <a:xfrm>
            <a:off x="6201534" y="480326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3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52" name="TextBox 35"/>
          <p:cNvSpPr txBox="1"/>
          <p:nvPr/>
        </p:nvSpPr>
        <p:spPr>
          <a:xfrm>
            <a:off x="6882596" y="480326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4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53" name="TextBox 37"/>
          <p:cNvSpPr txBox="1"/>
          <p:nvPr/>
        </p:nvSpPr>
        <p:spPr>
          <a:xfrm>
            <a:off x="7320646" y="480326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8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54" name="TextBox 38"/>
          <p:cNvSpPr txBox="1"/>
          <p:nvPr/>
        </p:nvSpPr>
        <p:spPr>
          <a:xfrm>
            <a:off x="6749050" y="523966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12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55" name="TextBox 40"/>
          <p:cNvSpPr txBox="1"/>
          <p:nvPr/>
        </p:nvSpPr>
        <p:spPr>
          <a:xfrm>
            <a:off x="7256271" y="523966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24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56" name="TextBox 41"/>
          <p:cNvSpPr txBox="1"/>
          <p:nvPr/>
        </p:nvSpPr>
        <p:spPr>
          <a:xfrm>
            <a:off x="5769757" y="530732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6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689366" y="5992004"/>
            <a:ext cx="28135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24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的公因数</a:t>
            </a:r>
            <a:endParaRPr lang="zh-CN" altLang="en-US" sz="3200" dirty="0"/>
          </a:p>
        </p:txBody>
      </p:sp>
      <p:sp>
        <p:nvSpPr>
          <p:cNvPr id="58" name="椭圆 57"/>
          <p:cNvSpPr/>
          <p:nvPr/>
        </p:nvSpPr>
        <p:spPr>
          <a:xfrm>
            <a:off x="5697478" y="5320387"/>
            <a:ext cx="517123" cy="517123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1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2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3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2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2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3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3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49" grpId="1"/>
      <p:bldP spid="50" grpId="0"/>
      <p:bldP spid="50" grpId="1"/>
      <p:bldP spid="51" grpId="0"/>
      <p:bldP spid="51" grpId="1"/>
      <p:bldP spid="52" grpId="0"/>
      <p:bldP spid="53" grpId="0"/>
      <p:bldP spid="54" grpId="0"/>
      <p:bldP spid="55" grpId="0"/>
      <p:bldP spid="56" grpId="0"/>
      <p:bldP spid="56" grpId="1"/>
      <p:bldP spid="5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4" name="图片 3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5" name="图片 4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8021320" y="1167765"/>
            <a:ext cx="524065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zh-CN" sz="3200" i="1" dirty="0">
                <a:latin typeface="+mn-ea"/>
                <a:ea typeface="+mn-ea"/>
              </a:rPr>
              <a:t>　　　　</a:t>
            </a:r>
          </a:p>
        </p:txBody>
      </p:sp>
      <p:sp>
        <p:nvSpPr>
          <p:cNvPr id="12" name="矩形 11"/>
          <p:cNvSpPr/>
          <p:nvPr/>
        </p:nvSpPr>
        <p:spPr>
          <a:xfrm>
            <a:off x="1720850" y="1172210"/>
            <a:ext cx="300418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什么是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因数？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20850" y="2028190"/>
            <a:ext cx="9816465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在整数除法中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如果商是整数而没有余数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我们就说被除数是除数的倍数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除数是被除数的因数。</a:t>
            </a:r>
          </a:p>
        </p:txBody>
      </p:sp>
      <p:sp>
        <p:nvSpPr>
          <p:cNvPr id="8" name="矩形 7"/>
          <p:cNvSpPr/>
          <p:nvPr/>
        </p:nvSpPr>
        <p:spPr>
          <a:xfrm>
            <a:off x="1720850" y="3688080"/>
            <a:ext cx="556704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+mn-ea"/>
              </a:rPr>
              <a:t>一个数的因数有什么特征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+mn-ea"/>
              </a:rPr>
              <a:t>?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46250" y="4483735"/>
            <a:ext cx="9816465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一个数最小的因数是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1,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最大的因数是它本身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;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一个数的因数的个数是有限的。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5" name="图片 4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6" name="图片 5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7415" y="1169978"/>
            <a:ext cx="7544519" cy="2786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2023215" y="5179243"/>
            <a:ext cx="868320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4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号和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12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号同学站左边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,9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号和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18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号同学站右边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,</a:t>
            </a:r>
          </a:p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号、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号、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号、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6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号同学站中间。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15480" y="3944739"/>
            <a:ext cx="45223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12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的因数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:1,2,3,4,6,12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33438" y="3944738"/>
            <a:ext cx="45223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18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的因数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:1,2,3,6,9,18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22501" y="4520803"/>
            <a:ext cx="47259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7030A0"/>
                </a:solidFill>
                <a:latin typeface="+mn-ea"/>
                <a:ea typeface="+mn-ea"/>
                <a:cs typeface="Times New Roman" panose="02020603050405020304" pitchFamily="18" charset="0"/>
              </a:rPr>
              <a:t>12</a:t>
            </a:r>
            <a:r>
              <a:rPr lang="zh-CN" altLang="zh-CN" sz="3200" dirty="0">
                <a:solidFill>
                  <a:srgbClr val="7030A0"/>
                </a:solidFill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solidFill>
                  <a:srgbClr val="7030A0"/>
                </a:solidFill>
                <a:latin typeface="+mn-ea"/>
                <a:ea typeface="+mn-ea"/>
                <a:cs typeface="Times New Roman" panose="02020603050405020304" pitchFamily="18" charset="0"/>
              </a:rPr>
              <a:t>18</a:t>
            </a:r>
            <a:r>
              <a:rPr lang="zh-CN" altLang="zh-CN" sz="3200" dirty="0">
                <a:solidFill>
                  <a:srgbClr val="7030A0"/>
                </a:solidFill>
                <a:latin typeface="+mn-ea"/>
                <a:ea typeface="+mn-ea"/>
                <a:cs typeface="Times New Roman" panose="02020603050405020304" pitchFamily="18" charset="0"/>
              </a:rPr>
              <a:t>的公因数</a:t>
            </a:r>
            <a:r>
              <a:rPr lang="en-US" altLang="zh-CN" sz="3200" dirty="0">
                <a:solidFill>
                  <a:srgbClr val="7030A0"/>
                </a:solidFill>
                <a:latin typeface="+mn-ea"/>
                <a:ea typeface="+mn-ea"/>
                <a:cs typeface="Times New Roman" panose="02020603050405020304" pitchFamily="18" charset="0"/>
              </a:rPr>
              <a:t>:1,2,3,6</a:t>
            </a:r>
          </a:p>
        </p:txBody>
      </p:sp>
      <p:sp>
        <p:nvSpPr>
          <p:cNvPr id="11" name="矩形 10"/>
          <p:cNvSpPr/>
          <p:nvPr/>
        </p:nvSpPr>
        <p:spPr>
          <a:xfrm>
            <a:off x="1216720" y="1124615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</a:rPr>
              <a:t>2</a:t>
            </a:r>
            <a:r>
              <a:rPr lang="en-US" altLang="zh-CN" sz="3200" dirty="0">
                <a:solidFill>
                  <a:schemeClr val="tx1"/>
                </a:solidFill>
                <a:latin typeface="+mn-ea"/>
              </a:rPr>
              <a:t>.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5" name="图片 4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6" name="图片 5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491615" y="4932680"/>
            <a:ext cx="1041082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发现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当两个数成倍数关系时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较小的数是它们的最大公因数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;</a:t>
            </a:r>
            <a:r>
              <a:rPr lang="zh-CN" altLang="zh-CN" sz="3200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当两个数只有公因数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zh-CN" sz="3200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时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它们的最大公因数也是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zh-CN" sz="3200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8" name="文本框 39"/>
          <p:cNvSpPr txBox="1"/>
          <p:nvPr/>
        </p:nvSpPr>
        <p:spPr>
          <a:xfrm>
            <a:off x="1491615" y="1301115"/>
            <a:ext cx="71939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找出下列每组数的最大公因数。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31032" y="188274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11586" y="1874034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4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75682" y="1874034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8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59455" y="1874034"/>
            <a:ext cx="4512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4</a:t>
            </a:r>
            <a:r>
              <a:rPr lang="zh-CN" altLang="zh-CN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8</a:t>
            </a:r>
            <a:r>
              <a:rPr lang="zh-CN" altLang="zh-CN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的最大公因数是</a:t>
            </a:r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4</a:t>
            </a:r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31032" y="244138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67570" y="2432676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12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603674" y="2432676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36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759455" y="2432676"/>
            <a:ext cx="51331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12</a:t>
            </a:r>
            <a:r>
              <a:rPr lang="zh-CN" altLang="zh-CN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和</a:t>
            </a:r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36</a:t>
            </a:r>
            <a:r>
              <a:rPr lang="zh-CN" altLang="zh-CN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的</a:t>
            </a:r>
            <a:r>
              <a:rPr lang="zh-CN" altLang="zh-CN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最大公因数</a:t>
            </a:r>
            <a:r>
              <a:rPr lang="zh-CN" altLang="zh-CN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是</a:t>
            </a:r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12</a:t>
            </a:r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131032" y="296286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811586" y="2954154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675682" y="2954154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7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759455" y="2954154"/>
            <a:ext cx="4512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1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7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的最大公因数是</a:t>
            </a:r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131032" y="352150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1811586" y="3512796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8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2644268" y="3512796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9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3759455" y="3512796"/>
            <a:ext cx="4512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8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9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的最大公因数是</a:t>
            </a:r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2131032" y="404298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1667570" y="4034274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12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2581497" y="4034274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35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3759455" y="4034274"/>
            <a:ext cx="49263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12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35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的最大公因数是</a:t>
            </a:r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34" grpId="0"/>
      <p:bldP spid="38" grpId="0"/>
      <p:bldP spid="63" grpId="0"/>
      <p:bldP spid="6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5" name="图片 4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6" name="图片 5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38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098928" y="589751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矩形 38"/>
          <p:cNvSpPr/>
          <p:nvPr/>
        </p:nvSpPr>
        <p:spPr>
          <a:xfrm>
            <a:off x="4871785" y="670139"/>
            <a:ext cx="530733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sz="28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2.教材第63页练习十五第1,4题。</a:t>
            </a:r>
          </a:p>
        </p:txBody>
      </p:sp>
      <p:sp>
        <p:nvSpPr>
          <p:cNvPr id="7" name="矩形 6"/>
          <p:cNvSpPr/>
          <p:nvPr/>
        </p:nvSpPr>
        <p:spPr>
          <a:xfrm>
            <a:off x="6898947" y="3237111"/>
            <a:ext cx="95891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1,7</a:t>
            </a:r>
            <a:endParaRPr lang="zh-CN" altLang="en-US" sz="40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8" name="文本框 39"/>
          <p:cNvSpPr txBox="1"/>
          <p:nvPr/>
        </p:nvSpPr>
        <p:spPr>
          <a:xfrm>
            <a:off x="1927513" y="1656701"/>
            <a:ext cx="95554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填空。</a:t>
            </a:r>
            <a:endParaRPr lang="en-US" altLang="zh-CN" sz="40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(1)10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15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的公因数</a:t>
            </a:r>
            <a:r>
              <a:rPr lang="zh-CN" altLang="en-US" sz="400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有 </a:t>
            </a:r>
            <a:r>
              <a:rPr lang="zh-CN" altLang="en-US" sz="400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40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文本框 39"/>
          <p:cNvSpPr txBox="1"/>
          <p:nvPr/>
        </p:nvSpPr>
        <p:spPr>
          <a:xfrm>
            <a:off x="1930395" y="3216206"/>
            <a:ext cx="93696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(2)14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49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的公因数有        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。</a:t>
            </a:r>
            <a:endParaRPr lang="en-US" altLang="zh-CN" sz="40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922305" y="2228999"/>
            <a:ext cx="95891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1,5</a:t>
            </a:r>
            <a:endParaRPr lang="zh-CN" altLang="en-US" sz="40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6646411" y="2864877"/>
            <a:ext cx="14401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646411" y="3893894"/>
            <a:ext cx="14401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5" name="图片 4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6" name="图片 5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3" name="文本框 39"/>
          <p:cNvSpPr txBox="1"/>
          <p:nvPr/>
        </p:nvSpPr>
        <p:spPr>
          <a:xfrm>
            <a:off x="651510" y="1334770"/>
            <a:ext cx="112604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找出下列各分数中分子和分母的最大公因数，写在括号里。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TextBox 28"/>
          <p:cNvSpPr txBox="1"/>
          <p:nvPr/>
        </p:nvSpPr>
        <p:spPr>
          <a:xfrm>
            <a:off x="1853753" y="257447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6" name="TextBox 29"/>
          <p:cNvSpPr txBox="1"/>
          <p:nvPr/>
        </p:nvSpPr>
        <p:spPr>
          <a:xfrm>
            <a:off x="1853753" y="300652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1759276" y="3086278"/>
            <a:ext cx="540459" cy="4034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2349871" y="2724785"/>
            <a:ext cx="12650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(</a:t>
            </a:r>
            <a:r>
              <a:rPr lang="zh-CN" altLang="zh-CN" sz="3200" i="1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+mn-lt"/>
            </a:endParaRP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2534841" y="2724786"/>
            <a:ext cx="838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en-US" altLang="zh-CN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0" name="TextBox 28"/>
          <p:cNvSpPr txBox="1"/>
          <p:nvPr/>
        </p:nvSpPr>
        <p:spPr>
          <a:xfrm>
            <a:off x="4933574" y="257447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1" name="TextBox 29"/>
          <p:cNvSpPr txBox="1"/>
          <p:nvPr/>
        </p:nvSpPr>
        <p:spPr>
          <a:xfrm>
            <a:off x="4813714" y="300652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V="1">
            <a:off x="4839097" y="3086278"/>
            <a:ext cx="540459" cy="4034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5429692" y="2724785"/>
            <a:ext cx="12650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(</a:t>
            </a:r>
            <a:r>
              <a:rPr lang="zh-CN" altLang="zh-CN" sz="3200" i="1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+mn-lt"/>
            </a:endParaRPr>
          </a:p>
        </p:txBody>
      </p:sp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5614662" y="2724786"/>
            <a:ext cx="838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en-US" altLang="zh-CN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5" name="TextBox 28"/>
          <p:cNvSpPr txBox="1"/>
          <p:nvPr/>
        </p:nvSpPr>
        <p:spPr>
          <a:xfrm>
            <a:off x="7935441" y="258318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6" name="TextBox 29"/>
          <p:cNvSpPr txBox="1"/>
          <p:nvPr/>
        </p:nvSpPr>
        <p:spPr>
          <a:xfrm>
            <a:off x="7926581" y="301523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V="1">
            <a:off x="7951964" y="3094989"/>
            <a:ext cx="540459" cy="4034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8542559" y="2733496"/>
            <a:ext cx="12650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(</a:t>
            </a:r>
            <a:r>
              <a:rPr lang="zh-CN" altLang="zh-CN" sz="3200" i="1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+mn-lt"/>
            </a:endParaRP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8727529" y="2733497"/>
            <a:ext cx="838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18</a:t>
            </a:r>
            <a:endParaRPr lang="en-US" altLang="zh-CN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0" name="TextBox 28"/>
          <p:cNvSpPr txBox="1"/>
          <p:nvPr/>
        </p:nvSpPr>
        <p:spPr>
          <a:xfrm>
            <a:off x="1837230" y="436596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1" name="TextBox 29"/>
          <p:cNvSpPr txBox="1"/>
          <p:nvPr/>
        </p:nvSpPr>
        <p:spPr>
          <a:xfrm>
            <a:off x="1717370" y="480672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32" name="直接连接符 31"/>
          <p:cNvCxnSpPr/>
          <p:nvPr/>
        </p:nvCxnSpPr>
        <p:spPr>
          <a:xfrm flipV="1">
            <a:off x="1742753" y="4877767"/>
            <a:ext cx="540459" cy="4034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2333348" y="4516274"/>
            <a:ext cx="12650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(</a:t>
            </a:r>
            <a:r>
              <a:rPr lang="zh-CN" altLang="zh-CN" sz="3200" i="1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+mn-lt"/>
            </a:endParaRPr>
          </a:p>
        </p:txBody>
      </p:sp>
      <p:sp>
        <p:nvSpPr>
          <p:cNvPr id="41" name="Text Box 4"/>
          <p:cNvSpPr txBox="1">
            <a:spLocks noChangeArrowheads="1"/>
          </p:cNvSpPr>
          <p:nvPr/>
        </p:nvSpPr>
        <p:spPr bwMode="auto">
          <a:xfrm>
            <a:off x="2518318" y="4516275"/>
            <a:ext cx="838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en-US" altLang="zh-CN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2" name="TextBox 28"/>
          <p:cNvSpPr txBox="1"/>
          <p:nvPr/>
        </p:nvSpPr>
        <p:spPr>
          <a:xfrm>
            <a:off x="4813714" y="436596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3" name="TextBox 29"/>
          <p:cNvSpPr txBox="1"/>
          <p:nvPr/>
        </p:nvSpPr>
        <p:spPr>
          <a:xfrm>
            <a:off x="4797191" y="479801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44" name="直接连接符 43"/>
          <p:cNvCxnSpPr/>
          <p:nvPr/>
        </p:nvCxnSpPr>
        <p:spPr>
          <a:xfrm flipV="1">
            <a:off x="4822574" y="4877767"/>
            <a:ext cx="540459" cy="4034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5413169" y="4516274"/>
            <a:ext cx="12650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(</a:t>
            </a:r>
            <a:r>
              <a:rPr lang="zh-CN" altLang="zh-CN" sz="3200" i="1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+mn-lt"/>
            </a:endParaRPr>
          </a:p>
        </p:txBody>
      </p:sp>
      <p:sp>
        <p:nvSpPr>
          <p:cNvPr id="46" name="Text Box 4"/>
          <p:cNvSpPr txBox="1">
            <a:spLocks noChangeArrowheads="1"/>
          </p:cNvSpPr>
          <p:nvPr/>
        </p:nvSpPr>
        <p:spPr bwMode="auto">
          <a:xfrm>
            <a:off x="5598139" y="4516275"/>
            <a:ext cx="838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en-US" altLang="zh-CN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7" name="TextBox 28"/>
          <p:cNvSpPr txBox="1"/>
          <p:nvPr/>
        </p:nvSpPr>
        <p:spPr>
          <a:xfrm>
            <a:off x="7918918" y="437467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8" name="TextBox 29"/>
          <p:cNvSpPr txBox="1"/>
          <p:nvPr/>
        </p:nvSpPr>
        <p:spPr>
          <a:xfrm>
            <a:off x="7910058" y="480672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66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49" name="直接连接符 48"/>
          <p:cNvCxnSpPr/>
          <p:nvPr/>
        </p:nvCxnSpPr>
        <p:spPr>
          <a:xfrm flipV="1">
            <a:off x="7935441" y="4886478"/>
            <a:ext cx="540459" cy="4034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8526036" y="4524985"/>
            <a:ext cx="12650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(</a:t>
            </a:r>
            <a:r>
              <a:rPr lang="zh-CN" altLang="zh-CN" sz="3200" i="1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+mn-lt"/>
            </a:endParaRPr>
          </a:p>
        </p:txBody>
      </p:sp>
      <p:sp>
        <p:nvSpPr>
          <p:cNvPr id="51" name="Text Box 4"/>
          <p:cNvSpPr txBox="1">
            <a:spLocks noChangeArrowheads="1"/>
          </p:cNvSpPr>
          <p:nvPr/>
        </p:nvSpPr>
        <p:spPr bwMode="auto">
          <a:xfrm>
            <a:off x="8711006" y="4524986"/>
            <a:ext cx="838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11</a:t>
            </a:r>
            <a:endParaRPr lang="en-US" altLang="zh-CN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 autoUpdateAnimBg="0"/>
      <p:bldP spid="24" grpId="0" bldLvl="0" animBg="1" autoUpdateAnimBg="0"/>
      <p:bldP spid="29" grpId="0" bldLvl="0" animBg="1" autoUpdateAnimBg="0"/>
      <p:bldP spid="41" grpId="0" bldLvl="0" animBg="1" autoUpdateAnimBg="0"/>
      <p:bldP spid="46" grpId="0" bldLvl="0" animBg="1" autoUpdateAnimBg="0"/>
      <p:bldP spid="51" grpId="0" bldLvl="0" animBg="1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5" name="图片 4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6" name="图片 5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3" name="文本框 22"/>
          <p:cNvSpPr txBox="1"/>
          <p:nvPr/>
        </p:nvSpPr>
        <p:spPr>
          <a:xfrm flipH="1">
            <a:off x="3488418" y="1816398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4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3232150" y="743818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/>
        </p:nvSpPr>
        <p:spPr>
          <a:xfrm>
            <a:off x="717550" y="258286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圆角矩形 2"/>
          <p:cNvSpPr/>
          <p:nvPr/>
        </p:nvSpPr>
        <p:spPr>
          <a:xfrm rot="10800000" flipH="1">
            <a:off x="1300480" y="2162175"/>
            <a:ext cx="7053580" cy="274955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 rot="10800000" flipH="1">
            <a:off x="1285875" y="2128520"/>
            <a:ext cx="7104380" cy="2783840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5" name="文本框 22"/>
          <p:cNvSpPr txBox="1"/>
          <p:nvPr/>
        </p:nvSpPr>
        <p:spPr>
          <a:xfrm flipH="1">
            <a:off x="1352607" y="2223784"/>
            <a:ext cx="7013715" cy="1035050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 latinLnBrk="0">
              <a:lnSpc>
                <a:spcPts val="368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1.两个数公有的因数叫做这两个数的公因数</a:t>
            </a:r>
            <a:r>
              <a:rPr 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其中最大的叫做它们的最大公因数。</a:t>
            </a:r>
          </a:p>
        </p:txBody>
      </p:sp>
      <p:sp>
        <p:nvSpPr>
          <p:cNvPr id="6" name="MH_Other_1"/>
          <p:cNvSpPr/>
          <p:nvPr>
            <p:custDataLst>
              <p:tags r:id="rId1"/>
            </p:custDataLst>
          </p:nvPr>
        </p:nvSpPr>
        <p:spPr>
          <a:xfrm>
            <a:off x="9591675" y="1833563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2"/>
            </p:custDataLst>
          </p:nvPr>
        </p:nvSpPr>
        <p:spPr>
          <a:xfrm rot="588792">
            <a:off x="9036050" y="2503488"/>
            <a:ext cx="2589213" cy="160655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你有哪些收获?</a:t>
            </a:r>
          </a:p>
        </p:txBody>
      </p:sp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 rot="19833143">
            <a:off x="10237788" y="1493838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0" name="图片 9" descr="图片5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1" name="图片 10" descr="ktx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pic>
        <p:nvPicPr>
          <p:cNvPr id="12" name="Picture 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文本框 22"/>
          <p:cNvSpPr txBox="1"/>
          <p:nvPr/>
        </p:nvSpPr>
        <p:spPr>
          <a:xfrm flipH="1">
            <a:off x="1376737" y="3274709"/>
            <a:ext cx="7013715" cy="150685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 latinLnBrk="0">
              <a:lnSpc>
                <a:spcPts val="368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2.当两个数成倍数关系时</a:t>
            </a:r>
            <a:r>
              <a:rPr 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较小的数是它们的最大公因数</a:t>
            </a:r>
            <a:r>
              <a:rPr 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当两个数只有公因数1时</a:t>
            </a:r>
            <a:r>
              <a:rPr 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它们的最大公因数也是1。</a:t>
            </a:r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 bldLvl="0" animBg="1"/>
      <p:bldP spid="5" grpId="0" bldLvl="0" animBg="1"/>
      <p:bldP spid="7" grpId="0" bldLvl="0" animBg="1"/>
      <p:bldP spid="1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35322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22"/>
          <p:cNvSpPr txBox="1"/>
          <p:nvPr/>
        </p:nvSpPr>
        <p:spPr>
          <a:xfrm flipH="1">
            <a:off x="3829050" y="1725295"/>
            <a:ext cx="659384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1.教材第63页练习十五第2题。</a:t>
            </a:r>
          </a:p>
        </p:txBody>
      </p:sp>
      <p:sp>
        <p:nvSpPr>
          <p:cNvPr id="5" name="文本框 22"/>
          <p:cNvSpPr txBox="1"/>
          <p:nvPr/>
        </p:nvSpPr>
        <p:spPr>
          <a:xfrm flipH="1">
            <a:off x="3829447" y="33267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76200" y="-45085"/>
            <a:ext cx="3195320" cy="1609090"/>
            <a:chOff x="120" y="-71"/>
            <a:chExt cx="5032" cy="2534"/>
          </a:xfrm>
        </p:grpSpPr>
        <p:pic>
          <p:nvPicPr>
            <p:cNvPr id="9" name="图片 8" descr="图片1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10" name="图片 9" descr="zys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  <p:sp>
        <p:nvSpPr>
          <p:cNvPr id="7" name="文本框 22"/>
          <p:cNvSpPr txBox="1"/>
          <p:nvPr/>
        </p:nvSpPr>
        <p:spPr>
          <a:xfrm flipH="1">
            <a:off x="3829685" y="2539365"/>
            <a:ext cx="659384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2.教材第64页练习十五第7,9题。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214120" y="1322705"/>
            <a:ext cx="871918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写出8的所有因数，再写出12的所有的因数。</a:t>
            </a:r>
          </a:p>
        </p:txBody>
      </p:sp>
      <p:sp>
        <p:nvSpPr>
          <p:cNvPr id="11" name="矩形 10"/>
          <p:cNvSpPr/>
          <p:nvPr/>
        </p:nvSpPr>
        <p:spPr>
          <a:xfrm>
            <a:off x="1271270" y="2251075"/>
            <a:ext cx="229806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8的因数：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5210810" y="3486150"/>
            <a:ext cx="4473575" cy="1120775"/>
            <a:chOff x="7891686" y="1460852"/>
            <a:chExt cx="3777800" cy="1491898"/>
          </a:xfrm>
        </p:grpSpPr>
        <p:sp>
          <p:nvSpPr>
            <p:cNvPr id="31" name="云形标注 30"/>
            <p:cNvSpPr/>
            <p:nvPr/>
          </p:nvSpPr>
          <p:spPr>
            <a:xfrm>
              <a:off x="7891686" y="1460852"/>
              <a:ext cx="3777800" cy="1491898"/>
            </a:xfrm>
            <a:prstGeom prst="cloudCallout">
              <a:avLst>
                <a:gd name="adj1" fmla="val 48097"/>
                <a:gd name="adj2" fmla="val 43541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6"/>
            <p:cNvSpPr txBox="1"/>
            <p:nvPr/>
          </p:nvSpPr>
          <p:spPr>
            <a:xfrm>
              <a:off x="8400317" y="1612423"/>
              <a:ext cx="2760538" cy="1268747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观察两个数的因数,你发现了什么?</a:t>
              </a:r>
            </a:p>
          </p:txBody>
        </p:sp>
      </p:grpSp>
      <p:pic>
        <p:nvPicPr>
          <p:cNvPr id="33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2573"/>
          <a:stretch>
            <a:fillRect/>
          </a:stretch>
        </p:blipFill>
        <p:spPr bwMode="auto">
          <a:xfrm>
            <a:off x="9530715" y="3755390"/>
            <a:ext cx="1891665" cy="17913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AutoShape 27"/>
          <p:cNvSpPr>
            <a:spLocks noChangeArrowheads="1"/>
          </p:cNvSpPr>
          <p:nvPr/>
        </p:nvSpPr>
        <p:spPr bwMode="auto">
          <a:xfrm>
            <a:off x="2761615" y="4702810"/>
            <a:ext cx="4125595" cy="1095375"/>
          </a:xfrm>
          <a:prstGeom prst="wedgeRoundRectCallout">
            <a:avLst>
              <a:gd name="adj1" fmla="val -53996"/>
              <a:gd name="adj2" fmla="val 23309"/>
              <a:gd name="adj3" fmla="val 16667"/>
            </a:avLst>
          </a:prstGeom>
          <a:solidFill>
            <a:srgbClr val="FFFFFF"/>
          </a:solidFill>
          <a:ln w="19050">
            <a:solidFill>
              <a:srgbClr val="92D050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just" eaLnBrk="1" latinLnBrk="1" hangingPunct="1">
              <a:buFont typeface="Arial" panose="020B0604020202020204" pitchFamily="34" charset="0"/>
              <a:buNone/>
            </a:pP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两个数的因数中有一些数是相同的因数。</a:t>
            </a:r>
          </a:p>
        </p:txBody>
      </p:sp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120" y="4772660"/>
            <a:ext cx="1375410" cy="1408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3426460" y="2251075"/>
            <a:ext cx="229806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1,2,4,8。  </a:t>
            </a:r>
          </a:p>
        </p:txBody>
      </p:sp>
      <p:sp>
        <p:nvSpPr>
          <p:cNvPr id="4" name="矩形 3"/>
          <p:cNvSpPr/>
          <p:nvPr/>
        </p:nvSpPr>
        <p:spPr>
          <a:xfrm>
            <a:off x="1214120" y="3016250"/>
            <a:ext cx="229806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12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的因数：</a:t>
            </a:r>
          </a:p>
        </p:txBody>
      </p:sp>
      <p:sp>
        <p:nvSpPr>
          <p:cNvPr id="6" name="矩形 5"/>
          <p:cNvSpPr/>
          <p:nvPr/>
        </p:nvSpPr>
        <p:spPr>
          <a:xfrm>
            <a:off x="3369310" y="3016250"/>
            <a:ext cx="356552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1,2,3,4 ,6,12。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43" grpId="0" bldLvl="0" animBg="1"/>
      <p:bldP spid="2" grpId="0"/>
      <p:bldP spid="2" grpId="1"/>
      <p:bldP spid="4" grpId="0"/>
      <p:bldP spid="4" grpId="1"/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5"/>
          <p:cNvSpPr txBox="1"/>
          <p:nvPr/>
        </p:nvSpPr>
        <p:spPr>
          <a:xfrm>
            <a:off x="717550" y="258286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001395" y="1107440"/>
            <a:ext cx="9986010" cy="2177428"/>
            <a:chOff x="7891686" y="1460852"/>
            <a:chExt cx="3777800" cy="1491898"/>
          </a:xfrm>
        </p:grpSpPr>
        <p:sp>
          <p:nvSpPr>
            <p:cNvPr id="12" name="云形标注 11"/>
            <p:cNvSpPr/>
            <p:nvPr/>
          </p:nvSpPr>
          <p:spPr>
            <a:xfrm>
              <a:off x="7891686" y="1460852"/>
              <a:ext cx="3777800" cy="1491898"/>
            </a:xfrm>
            <a:prstGeom prst="cloudCallout">
              <a:avLst>
                <a:gd name="adj1" fmla="val 27269"/>
                <a:gd name="adj2" fmla="val 65418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6"/>
            <p:cNvSpPr txBox="1"/>
            <p:nvPr/>
          </p:nvSpPr>
          <p:spPr>
            <a:xfrm>
              <a:off x="8303914" y="1663164"/>
              <a:ext cx="2856772" cy="948039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    </a:t>
              </a:r>
              <a:r>
                <a:rPr lang="zh-CN" altLang="en-US" sz="280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长12厘米,宽8厘米的长方形纸片,把它剪成同样大的正方形,如果要求正方形的边长最大,这个正方形的边长是多少?你是怎样算出来的?</a:t>
              </a:r>
            </a:p>
          </p:txBody>
        </p:sp>
      </p:grpSp>
      <p:pic>
        <p:nvPicPr>
          <p:cNvPr id="14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2573"/>
          <a:stretch>
            <a:fillRect/>
          </a:stretch>
        </p:blipFill>
        <p:spPr bwMode="auto">
          <a:xfrm>
            <a:off x="9201150" y="2479720"/>
            <a:ext cx="2711450" cy="25673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5" name="图片 14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6" name="图片 15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43" name="AutoShape 27"/>
          <p:cNvSpPr>
            <a:spLocks noChangeArrowheads="1"/>
          </p:cNvSpPr>
          <p:nvPr/>
        </p:nvSpPr>
        <p:spPr bwMode="auto">
          <a:xfrm>
            <a:off x="3039745" y="3888105"/>
            <a:ext cx="4585335" cy="1095375"/>
          </a:xfrm>
          <a:prstGeom prst="wedgeRoundRectCallout">
            <a:avLst>
              <a:gd name="adj1" fmla="val -53996"/>
              <a:gd name="adj2" fmla="val 23309"/>
              <a:gd name="adj3" fmla="val 16667"/>
            </a:avLst>
          </a:prstGeom>
          <a:solidFill>
            <a:srgbClr val="FFFFFF"/>
          </a:solidFill>
          <a:ln w="19050">
            <a:solidFill>
              <a:srgbClr val="92D050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just" eaLnBrk="1" latinLnBrk="1" hangingPunct="1">
              <a:buFont typeface="Arial" panose="020B0604020202020204" pitchFamily="34" charset="0"/>
              <a:buNone/>
            </a:pP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正方形的边长是4厘米,我是从1到4一个一个试出来的。</a:t>
            </a:r>
          </a:p>
        </p:txBody>
      </p:sp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250" y="3957955"/>
            <a:ext cx="1375410" cy="1408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5"/>
          <p:cNvSpPr txBox="1"/>
          <p:nvPr/>
        </p:nvSpPr>
        <p:spPr>
          <a:xfrm>
            <a:off x="717550" y="258286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001395" y="1107440"/>
            <a:ext cx="9986010" cy="3375802"/>
            <a:chOff x="7891686" y="1460852"/>
            <a:chExt cx="3777800" cy="1491898"/>
          </a:xfrm>
        </p:grpSpPr>
        <p:sp>
          <p:nvSpPr>
            <p:cNvPr id="12" name="云形标注 11"/>
            <p:cNvSpPr/>
            <p:nvPr/>
          </p:nvSpPr>
          <p:spPr>
            <a:xfrm>
              <a:off x="7891686" y="1460852"/>
              <a:ext cx="3777800" cy="1491898"/>
            </a:xfrm>
            <a:prstGeom prst="cloudCallout">
              <a:avLst>
                <a:gd name="adj1" fmla="val 27269"/>
                <a:gd name="adj2" fmla="val 65418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6"/>
            <p:cNvSpPr txBox="1"/>
            <p:nvPr/>
          </p:nvSpPr>
          <p:spPr>
            <a:xfrm>
              <a:off x="8303914" y="1663187"/>
              <a:ext cx="3014841" cy="802044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    </a:t>
              </a:r>
              <a:r>
                <a:rPr lang="zh-CN" altLang="en-US" sz="280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解决上面的这个问题,用一个一个猜、算这样太麻烦。其实解决这个问题需要用到有关最大公因数的知识,什么是最大公因数?怎样求两个数的最大公因数?就是我们今天要研究的问题。</a:t>
              </a:r>
            </a:p>
          </p:txBody>
        </p:sp>
      </p:grpSp>
      <p:pic>
        <p:nvPicPr>
          <p:cNvPr id="14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2573"/>
          <a:stretch>
            <a:fillRect/>
          </a:stretch>
        </p:blipFill>
        <p:spPr bwMode="auto">
          <a:xfrm>
            <a:off x="8726170" y="3969430"/>
            <a:ext cx="2711450" cy="25673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5" name="图片 14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6" name="图片 15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6" name="Picture 2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79447" b="45274"/>
          <a:stretch>
            <a:fillRect/>
          </a:stretch>
        </p:blipFill>
        <p:spPr bwMode="auto">
          <a:xfrm>
            <a:off x="576041" y="2244117"/>
            <a:ext cx="1694945" cy="2073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47" name="AutoShape 27"/>
          <p:cNvSpPr>
            <a:spLocks noChangeArrowheads="1"/>
          </p:cNvSpPr>
          <p:nvPr/>
        </p:nvSpPr>
        <p:spPr bwMode="auto">
          <a:xfrm>
            <a:off x="1008380" y="1267460"/>
            <a:ext cx="829945" cy="494030"/>
          </a:xfrm>
          <a:prstGeom prst="wedgeRoundRectCallout">
            <a:avLst>
              <a:gd name="adj1" fmla="val -48530"/>
              <a:gd name="adj2" fmla="val -24603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例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1</a:t>
            </a:r>
          </a:p>
        </p:txBody>
      </p:sp>
      <p:sp>
        <p:nvSpPr>
          <p:cNvPr id="16386" name="Rectangle 27"/>
          <p:cNvSpPr/>
          <p:nvPr/>
        </p:nvSpPr>
        <p:spPr>
          <a:xfrm>
            <a:off x="1998980" y="1183005"/>
            <a:ext cx="10192385" cy="681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8</a:t>
            </a:r>
            <a:r>
              <a:rPr lang="zh-CN" altLang="en-US" sz="3200" b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和</a:t>
            </a:r>
            <a:r>
              <a:rPr lang="en-US" altLang="zh-CN" sz="3200" b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12</a:t>
            </a:r>
            <a:r>
              <a:rPr lang="zh-CN" altLang="en-US" sz="3200" b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公有的因数是哪几个？公有的最大因数是多少？</a:t>
            </a:r>
          </a:p>
        </p:txBody>
      </p:sp>
      <p:sp>
        <p:nvSpPr>
          <p:cNvPr id="6" name="圆角矩形标注 5"/>
          <p:cNvSpPr/>
          <p:nvPr/>
        </p:nvSpPr>
        <p:spPr>
          <a:xfrm>
            <a:off x="2032635" y="2331720"/>
            <a:ext cx="2691130" cy="1225550"/>
          </a:xfrm>
          <a:prstGeom prst="wedgeRoundRectCallout">
            <a:avLst>
              <a:gd name="adj1" fmla="val -57122"/>
              <a:gd name="adj2" fmla="val 27214"/>
              <a:gd name="adj3" fmla="val 1666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30000"/>
              </a:lnSpc>
            </a:pPr>
            <a:r>
              <a:rPr lang="zh-CN" altLang="en-US" sz="2800" b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我先分别找出</a:t>
            </a:r>
            <a:r>
              <a:rPr lang="en-US" altLang="zh-CN" sz="2800" b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2800" b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en-US" altLang="zh-CN" sz="2800" b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12</a:t>
            </a:r>
            <a:r>
              <a:rPr lang="zh-CN" altLang="en-US" sz="2800" b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的因数。</a:t>
            </a:r>
          </a:p>
        </p:txBody>
      </p:sp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9302115" y="3140710"/>
            <a:ext cx="2170113" cy="127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3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4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6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12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15" name="TextBox 9"/>
          <p:cNvSpPr txBox="1">
            <a:spLocks noChangeArrowheads="1"/>
          </p:cNvSpPr>
          <p:nvPr/>
        </p:nvSpPr>
        <p:spPr bwMode="auto">
          <a:xfrm>
            <a:off x="5838190" y="3201353"/>
            <a:ext cx="1604963" cy="127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4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8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18" name="TextBox 9"/>
          <p:cNvSpPr txBox="1">
            <a:spLocks noChangeArrowheads="1"/>
          </p:cNvSpPr>
          <p:nvPr/>
        </p:nvSpPr>
        <p:spPr bwMode="auto">
          <a:xfrm>
            <a:off x="9284335" y="3141345"/>
            <a:ext cx="2170113" cy="127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3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4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6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12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17" name="TextBox 9"/>
          <p:cNvSpPr txBox="1">
            <a:spLocks noChangeArrowheads="1"/>
          </p:cNvSpPr>
          <p:nvPr/>
        </p:nvSpPr>
        <p:spPr bwMode="auto">
          <a:xfrm>
            <a:off x="5821680" y="3184843"/>
            <a:ext cx="1604963" cy="127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1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2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4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8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5514340" y="2358390"/>
            <a:ext cx="1730375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8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的因数</a:t>
            </a:r>
          </a:p>
        </p:txBody>
      </p:sp>
      <p:sp>
        <p:nvSpPr>
          <p:cNvPr id="12" name="TextBox 9"/>
          <p:cNvSpPr txBox="1">
            <a:spLocks noChangeArrowheads="1"/>
          </p:cNvSpPr>
          <p:nvPr/>
        </p:nvSpPr>
        <p:spPr bwMode="auto">
          <a:xfrm>
            <a:off x="9259570" y="2358390"/>
            <a:ext cx="1945005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12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的因数</a:t>
            </a:r>
          </a:p>
        </p:txBody>
      </p:sp>
      <p:sp>
        <p:nvSpPr>
          <p:cNvPr id="7" name="椭圆 6"/>
          <p:cNvSpPr/>
          <p:nvPr/>
        </p:nvSpPr>
        <p:spPr>
          <a:xfrm>
            <a:off x="4842193" y="3069273"/>
            <a:ext cx="2952750" cy="142081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677910" y="3069273"/>
            <a:ext cx="2952750" cy="142081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TextBox 9"/>
          <p:cNvSpPr txBox="1">
            <a:spLocks noChangeArrowheads="1"/>
          </p:cNvSpPr>
          <p:nvPr/>
        </p:nvSpPr>
        <p:spPr bwMode="auto">
          <a:xfrm>
            <a:off x="5844223" y="4726940"/>
            <a:ext cx="5546725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8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和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12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公有的因数是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1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、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2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、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4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。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7" grpId="1" animBg="1"/>
      <p:bldP spid="16386" grpId="0"/>
      <p:bldP spid="6" grpId="0" bldLvl="0" animBg="1"/>
      <p:bldP spid="16" grpId="0"/>
      <p:bldP spid="15" grpId="0"/>
      <p:bldP spid="18" grpId="0"/>
      <p:bldP spid="17" grpId="0"/>
      <p:bldP spid="11" grpId="0"/>
      <p:bldP spid="12" grpId="0"/>
      <p:bldP spid="7" grpId="0" bldLvl="0" animBg="1"/>
      <p:bldP spid="14" grpId="0" bldLvl="0" animBg="1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1046" name="Picture 2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79447" b="45274"/>
          <a:stretch>
            <a:fillRect/>
          </a:stretch>
        </p:blipFill>
        <p:spPr bwMode="auto">
          <a:xfrm>
            <a:off x="576041" y="2244117"/>
            <a:ext cx="1694945" cy="2073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圆角矩形标注 7"/>
          <p:cNvSpPr/>
          <p:nvPr/>
        </p:nvSpPr>
        <p:spPr>
          <a:xfrm>
            <a:off x="2032635" y="2331720"/>
            <a:ext cx="2691130" cy="1225550"/>
          </a:xfrm>
          <a:prstGeom prst="wedgeRoundRectCallout">
            <a:avLst>
              <a:gd name="adj1" fmla="val -57122"/>
              <a:gd name="adj2" fmla="val 27214"/>
              <a:gd name="adj3" fmla="val 1666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30000"/>
              </a:lnSpc>
            </a:pPr>
            <a:r>
              <a:rPr lang="zh-CN" altLang="en-US" sz="280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我们还可以这样表示。</a:t>
            </a:r>
            <a:endParaRPr lang="zh-CN" altLang="en-US" sz="2800" b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5025708" y="1586309"/>
            <a:ext cx="29718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>
                <a:solidFill>
                  <a:schemeClr val="tx1"/>
                </a:solidFill>
                <a:latin typeface="宋体" panose="02010600030101010101" pitchFamily="2" charset="-122"/>
              </a:rPr>
              <a:t>8</a:t>
            </a:r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</a:rPr>
              <a:t>的因数</a:t>
            </a:r>
          </a:p>
        </p:txBody>
      </p:sp>
      <p:sp>
        <p:nvSpPr>
          <p:cNvPr id="7174" name="Oval 6"/>
          <p:cNvSpPr>
            <a:spLocks noChangeArrowheads="1"/>
          </p:cNvSpPr>
          <p:nvPr/>
        </p:nvSpPr>
        <p:spPr bwMode="auto">
          <a:xfrm>
            <a:off x="5053263" y="2213744"/>
            <a:ext cx="2781701" cy="1429965"/>
          </a:xfrm>
          <a:prstGeom prst="ellipse">
            <a:avLst/>
          </a:prstGeom>
          <a:noFill/>
          <a:ln w="28575">
            <a:solidFill>
              <a:srgbClr val="00B050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CCFFCC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/>
          </a:p>
        </p:txBody>
      </p:sp>
      <p:sp>
        <p:nvSpPr>
          <p:cNvPr id="7175" name="Oval 7"/>
          <p:cNvSpPr>
            <a:spLocks noChangeArrowheads="1"/>
          </p:cNvSpPr>
          <p:nvPr/>
        </p:nvSpPr>
        <p:spPr bwMode="auto">
          <a:xfrm>
            <a:off x="8835707" y="2213744"/>
            <a:ext cx="3032241" cy="1429965"/>
          </a:xfrm>
          <a:prstGeom prst="ellipse">
            <a:avLst/>
          </a:prstGeom>
          <a:noFill/>
          <a:ln w="28575">
            <a:solidFill>
              <a:srgbClr val="FF6600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CCFFCC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9292908" y="1565672"/>
            <a:ext cx="224773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chemeClr val="tx1"/>
                </a:solidFill>
                <a:latin typeface="宋体" panose="02010600030101010101" pitchFamily="2" charset="-122"/>
              </a:rPr>
              <a:t>12</a:t>
            </a:r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</a:rPr>
              <a:t>的因数  </a:t>
            </a:r>
          </a:p>
        </p:txBody>
      </p:sp>
      <p:sp>
        <p:nvSpPr>
          <p:cNvPr id="7181" name="Rectangle 14"/>
          <p:cNvSpPr>
            <a:spLocks noChangeArrowheads="1"/>
          </p:cNvSpPr>
          <p:nvPr/>
        </p:nvSpPr>
        <p:spPr bwMode="auto">
          <a:xfrm>
            <a:off x="9109923" y="2348309"/>
            <a:ext cx="2469269" cy="1274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1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2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3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4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6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12</a:t>
            </a:r>
          </a:p>
        </p:txBody>
      </p:sp>
      <p:sp>
        <p:nvSpPr>
          <p:cNvPr id="7182" name="Rectangle 13"/>
          <p:cNvSpPr>
            <a:spLocks noChangeArrowheads="1"/>
          </p:cNvSpPr>
          <p:nvPr/>
        </p:nvSpPr>
        <p:spPr bwMode="auto">
          <a:xfrm>
            <a:off x="5559108" y="2348309"/>
            <a:ext cx="2016125" cy="1274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1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2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</a:p>
          <a:p>
            <a:pPr algn="ctr">
              <a:lnSpc>
                <a:spcPct val="12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4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8</a:t>
            </a: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7234366" y="2307701"/>
            <a:ext cx="2016125" cy="1274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1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2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</a:p>
          <a:p>
            <a:pPr algn="ctr">
              <a:lnSpc>
                <a:spcPct val="12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4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6505448" y="2587094"/>
            <a:ext cx="701477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8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8976712" y="2307701"/>
            <a:ext cx="1501264" cy="1274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3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6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12</a:t>
            </a:r>
          </a:p>
        </p:txBody>
      </p:sp>
      <p:sp>
        <p:nvSpPr>
          <p:cNvPr id="15" name="AutoShape 13"/>
          <p:cNvSpPr>
            <a:spLocks noChangeArrowheads="1"/>
          </p:cNvSpPr>
          <p:nvPr/>
        </p:nvSpPr>
        <p:spPr bwMode="auto">
          <a:xfrm>
            <a:off x="8097520" y="3675852"/>
            <a:ext cx="292224" cy="591099"/>
          </a:xfrm>
          <a:prstGeom prst="downArrow">
            <a:avLst>
              <a:gd name="adj1" fmla="val 50000"/>
              <a:gd name="adj2" fmla="val 125000"/>
            </a:avLst>
          </a:prstGeom>
          <a:solidFill>
            <a:srgbClr val="FF0000"/>
          </a:solidFill>
          <a:ln w="2857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3703955" y="4430395"/>
            <a:ext cx="7837170" cy="1863090"/>
            <a:chOff x="539827" y="3235144"/>
            <a:chExt cx="8306718" cy="1862904"/>
          </a:xfrm>
        </p:grpSpPr>
        <p:sp>
          <p:nvSpPr>
            <p:cNvPr id="17" name="矩形 16"/>
            <p:cNvSpPr/>
            <p:nvPr/>
          </p:nvSpPr>
          <p:spPr>
            <a:xfrm>
              <a:off x="539827" y="3306892"/>
              <a:ext cx="8306718" cy="174925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TextBox 12"/>
            <p:cNvSpPr txBox="1">
              <a:spLocks noChangeArrowheads="1"/>
            </p:cNvSpPr>
            <p:nvPr/>
          </p:nvSpPr>
          <p:spPr bwMode="auto">
            <a:xfrm>
              <a:off x="714317" y="3235144"/>
              <a:ext cx="8032050" cy="18629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828040" algn="just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方正启体简体" panose="03000509000000000000" charset="-122"/>
                  <a:ea typeface="方正启体简体" panose="03000509000000000000" charset="-122"/>
                  <a:cs typeface="方正启体简体" panose="03000509000000000000" charset="-122"/>
                </a:rPr>
                <a:t>1</a:t>
              </a:r>
              <a:r>
                <a:rPr kumimoji="0" lang="zh-CN" alt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方正启体简体" panose="03000509000000000000" charset="-122"/>
                  <a:ea typeface="方正启体简体" panose="03000509000000000000" charset="-122"/>
                  <a:cs typeface="方正启体简体" panose="03000509000000000000" charset="-122"/>
                </a:rPr>
                <a:t>、</a:t>
              </a:r>
              <a:r>
                <a:rPr kumimoji="0" lang="en-US" altLang="zh-CN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方正启体简体" panose="03000509000000000000" charset="-122"/>
                  <a:ea typeface="方正启体简体" panose="03000509000000000000" charset="-122"/>
                  <a:cs typeface="方正启体简体" panose="03000509000000000000" charset="-122"/>
                </a:rPr>
                <a:t>2</a:t>
              </a:r>
              <a:r>
                <a:rPr kumimoji="0" lang="zh-CN" alt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方正启体简体" panose="03000509000000000000" charset="-122"/>
                  <a:ea typeface="方正启体简体" panose="03000509000000000000" charset="-122"/>
                  <a:cs typeface="方正启体简体" panose="03000509000000000000" charset="-122"/>
                </a:rPr>
                <a:t>、</a:t>
              </a:r>
              <a:r>
                <a:rPr kumimoji="0" lang="en-US" altLang="zh-CN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方正启体简体" panose="03000509000000000000" charset="-122"/>
                  <a:ea typeface="方正启体简体" panose="03000509000000000000" charset="-122"/>
                  <a:cs typeface="方正启体简体" panose="03000509000000000000" charset="-122"/>
                </a:rPr>
                <a:t>4</a:t>
              </a:r>
              <a:r>
                <a:rPr kumimoji="0" lang="zh-CN" alt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方正启体简体" panose="03000509000000000000" charset="-122"/>
                  <a:ea typeface="方正启体简体" panose="03000509000000000000" charset="-122"/>
                  <a:cs typeface="方正启体简体" panose="03000509000000000000" charset="-122"/>
                </a:rPr>
                <a:t>是</a:t>
              </a:r>
              <a:r>
                <a:rPr kumimoji="0" lang="en-US" altLang="zh-CN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方正启体简体" panose="03000509000000000000" charset="-122"/>
                  <a:ea typeface="方正启体简体" panose="03000509000000000000" charset="-122"/>
                  <a:cs typeface="方正启体简体" panose="03000509000000000000" charset="-122"/>
                </a:rPr>
                <a:t>8</a:t>
              </a:r>
              <a:r>
                <a:rPr kumimoji="0" lang="zh-CN" alt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方正启体简体" panose="03000509000000000000" charset="-122"/>
                  <a:ea typeface="方正启体简体" panose="03000509000000000000" charset="-122"/>
                  <a:cs typeface="方正启体简体" panose="03000509000000000000" charset="-122"/>
                </a:rPr>
                <a:t>和</a:t>
              </a:r>
              <a:r>
                <a:rPr kumimoji="0" lang="en-US" altLang="zh-CN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方正启体简体" panose="03000509000000000000" charset="-122"/>
                  <a:ea typeface="方正启体简体" panose="03000509000000000000" charset="-122"/>
                  <a:cs typeface="方正启体简体" panose="03000509000000000000" charset="-122"/>
                </a:rPr>
                <a:t>12</a:t>
              </a:r>
              <a:r>
                <a:rPr kumimoji="0" lang="zh-CN" alt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方正启体简体" panose="03000509000000000000" charset="-122"/>
                  <a:ea typeface="方正启体简体" panose="03000509000000000000" charset="-122"/>
                  <a:cs typeface="方正启体简体" panose="03000509000000000000" charset="-122"/>
                </a:rPr>
                <a:t>公有的因数，叫做它们的</a:t>
              </a:r>
              <a:r>
                <a:rPr kumimoji="0" lang="zh-CN" alt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方正启体简体" panose="03000509000000000000" charset="-122"/>
                  <a:ea typeface="方正启体简体" panose="03000509000000000000" charset="-122"/>
                  <a:cs typeface="方正启体简体" panose="03000509000000000000" charset="-122"/>
                </a:rPr>
                <a:t>公因数</a:t>
              </a:r>
              <a:r>
                <a:rPr kumimoji="0" lang="zh-CN" alt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方正启体简体" panose="03000509000000000000" charset="-122"/>
                  <a:ea typeface="方正启体简体" panose="03000509000000000000" charset="-122"/>
                  <a:cs typeface="方正启体简体" panose="03000509000000000000" charset="-122"/>
                </a:rPr>
                <a:t>。其中，</a:t>
              </a:r>
              <a:r>
                <a:rPr kumimoji="0" lang="en-US" altLang="zh-CN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方正启体简体" panose="03000509000000000000" charset="-122"/>
                  <a:ea typeface="方正启体简体" panose="03000509000000000000" charset="-122"/>
                  <a:cs typeface="方正启体简体" panose="03000509000000000000" charset="-122"/>
                </a:rPr>
                <a:t>4</a:t>
              </a:r>
              <a:r>
                <a:rPr kumimoji="0" lang="zh-CN" alt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方正启体简体" panose="03000509000000000000" charset="-122"/>
                  <a:ea typeface="方正启体简体" panose="03000509000000000000" charset="-122"/>
                  <a:cs typeface="方正启体简体" panose="03000509000000000000" charset="-122"/>
                </a:rPr>
                <a:t>是最大的公因数，叫做它们的</a:t>
              </a:r>
              <a:r>
                <a:rPr kumimoji="0" lang="zh-CN" alt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方正启体简体" panose="03000509000000000000" charset="-122"/>
                  <a:ea typeface="方正启体简体" panose="03000509000000000000" charset="-122"/>
                  <a:cs typeface="方正启体简体" panose="03000509000000000000" charset="-122"/>
                </a:rPr>
                <a:t>最大公因数</a:t>
              </a:r>
              <a:r>
                <a:rPr kumimoji="0" lang="zh-CN" alt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方正启体简体" panose="03000509000000000000" charset="-122"/>
                  <a:ea typeface="方正启体简体" panose="03000509000000000000" charset="-122"/>
                  <a:cs typeface="方正启体简体" panose="03000509000000000000" charset="-122"/>
                </a:rPr>
                <a:t>。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6 L 0.0875 0.00671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75" y="324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44444E-6 L 0.1125 4.44444E-6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25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96296E-6 L -0.09166 2.96296E-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83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44444E-6 L -0.14254 4.44444E-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3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7173" grpId="0" bldLvl="0" animBg="1" autoUpdateAnimBg="0"/>
      <p:bldP spid="7174" grpId="0" bldLvl="0" animBg="1"/>
      <p:bldP spid="7175" grpId="0" bldLvl="0" animBg="1"/>
      <p:bldP spid="7176" grpId="0" bldLvl="0" animBg="1" autoUpdateAnimBg="0"/>
      <p:bldP spid="7181" grpId="0" bldLvl="0" animBg="1" autoUpdateAnimBg="0"/>
      <p:bldP spid="7181" grpId="1" bldLvl="0" animBg="1" autoUpdateAnimBg="0"/>
      <p:bldP spid="7182" grpId="0" bldLvl="0" animBg="1" autoUpdateAnimBg="0"/>
      <p:bldP spid="7182" grpId="1" bldLvl="0" animBg="1" autoUpdateAnimBg="0"/>
      <p:bldP spid="11" grpId="0" bldLvl="0" animBg="1" autoUpdateAnimBg="0"/>
      <p:bldP spid="13" grpId="0" bldLvl="0" animBg="1" autoUpdateAnimBg="0"/>
      <p:bldP spid="14" grpId="0" bldLvl="0" animBg="1" autoUpdateAnimBg="0"/>
      <p:bldP spid="1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264.5968503937006,&quot;width&quot;:2669.2047244094488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264.5968503937006,&quot;width&quot;:2669.2047244094488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264.5968503937006,&quot;width&quot;:2669.2047244094488}"/>
</p:tagLst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1272</Words>
  <Application>Microsoft Office PowerPoint</Application>
  <PresentationFormat>自定义</PresentationFormat>
  <Paragraphs>208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2230</cp:revision>
  <dcterms:created xsi:type="dcterms:W3CDTF">2017-11-13T08:28:00Z</dcterms:created>
  <dcterms:modified xsi:type="dcterms:W3CDTF">2021-12-08T07:09:41Z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2052-11.1.0.10502</vt:lpwstr>
  </property>
  <property fmtid="{D5CDD505-2E9C-101B-9397-08002B2CF9AE}" pid="3" name="ICV">
    <vt:lpwstr>A028F6303CCB4721A44AD1E87C98B248</vt:lpwstr>
  </property>
</Properties>
</file>